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65" r:id="rId5"/>
    <p:sldId id="259" r:id="rId6"/>
    <p:sldId id="260" r:id="rId7"/>
    <p:sldId id="258" r:id="rId8"/>
    <p:sldId id="263" r:id="rId9"/>
    <p:sldId id="261" r:id="rId10"/>
    <p:sldId id="266" r:id="rId11"/>
    <p:sldId id="267" r:id="rId12"/>
    <p:sldId id="268" r:id="rId13"/>
    <p:sldId id="269" r:id="rId14"/>
    <p:sldId id="270" r:id="rId15"/>
    <p:sldId id="282" r:id="rId16"/>
    <p:sldId id="283" r:id="rId17"/>
    <p:sldId id="271" r:id="rId18"/>
    <p:sldId id="272" r:id="rId19"/>
    <p:sldId id="273" r:id="rId20"/>
    <p:sldId id="284" r:id="rId21"/>
    <p:sldId id="274" r:id="rId22"/>
    <p:sldId id="275" r:id="rId23"/>
    <p:sldId id="276" r:id="rId24"/>
    <p:sldId id="285" r:id="rId25"/>
    <p:sldId id="277" r:id="rId26"/>
    <p:sldId id="278"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15D4-A335-28E6-83CF-91DFE978AF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536AC2-FC6B-9812-AF9E-C66D57DE5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9CD79-2CAA-CBFC-66D3-76AA5B90B853}"/>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5" name="Footer Placeholder 4">
            <a:extLst>
              <a:ext uri="{FF2B5EF4-FFF2-40B4-BE49-F238E27FC236}">
                <a16:creationId xmlns:a16="http://schemas.microsoft.com/office/drawing/2014/main" id="{60958987-BB32-B378-B4A5-8AB41BC80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5A509-5DB7-84B5-BF41-6AF480CA1B14}"/>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126807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92466-2914-1279-3E2F-E35DFFC06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131001-2DD2-C363-5F38-DA2EC915D7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E1617-C7F4-7638-7909-60378933E091}"/>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5" name="Footer Placeholder 4">
            <a:extLst>
              <a:ext uri="{FF2B5EF4-FFF2-40B4-BE49-F238E27FC236}">
                <a16:creationId xmlns:a16="http://schemas.microsoft.com/office/drawing/2014/main" id="{12B65AE8-C154-FF50-26D8-F9479A2D2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7114F-F25F-043E-C094-E46512EEABDF}"/>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318028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CEBC4-F8E5-0572-49CB-3023D9F968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81B41F-262B-AAF5-21C8-930B031CA0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87C75-F3DB-2D53-20F1-6FC62B77BD22}"/>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5" name="Footer Placeholder 4">
            <a:extLst>
              <a:ext uri="{FF2B5EF4-FFF2-40B4-BE49-F238E27FC236}">
                <a16:creationId xmlns:a16="http://schemas.microsoft.com/office/drawing/2014/main" id="{70581918-591E-F5A5-E01A-867634D40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4FB76-1005-822A-90A2-81A7A59E4911}"/>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196990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E7D1-2A0E-949D-53B2-143A28BDBC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6B3CE-A461-C3A9-99E4-58DC6057E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8A589-1CE6-CE09-B383-3E547ADB3E3A}"/>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5" name="Footer Placeholder 4">
            <a:extLst>
              <a:ext uri="{FF2B5EF4-FFF2-40B4-BE49-F238E27FC236}">
                <a16:creationId xmlns:a16="http://schemas.microsoft.com/office/drawing/2014/main" id="{8A632853-4FF4-8F31-9E75-CEAC64EFA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38379-656E-6A12-188B-0F766D411C36}"/>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242594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4037-2E35-1C9A-E8AC-1DFBD26DF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6FDAFF-B7CB-BF02-E435-A59C58CD40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1A2EE4-92A0-D9D8-7168-86160AAE7385}"/>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5" name="Footer Placeholder 4">
            <a:extLst>
              <a:ext uri="{FF2B5EF4-FFF2-40B4-BE49-F238E27FC236}">
                <a16:creationId xmlns:a16="http://schemas.microsoft.com/office/drawing/2014/main" id="{1A314994-FBED-88B1-4A49-A93CBA1E3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C1593-9D8E-0561-412D-6E0CBE23D225}"/>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253480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7F6E-B465-8F38-BED8-56073336A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8833C-1F5B-61B6-234A-03319DE2FD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73255-4FBF-17B1-1F35-EEF63C762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AE31BC-6A48-F93C-DC8C-8F17CBEAD81A}"/>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6" name="Footer Placeholder 5">
            <a:extLst>
              <a:ext uri="{FF2B5EF4-FFF2-40B4-BE49-F238E27FC236}">
                <a16:creationId xmlns:a16="http://schemas.microsoft.com/office/drawing/2014/main" id="{4A0B95C5-F007-6F51-0E9B-F29DB5C5C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6ACA5-A760-4798-4E1A-7CDAC6A8C5C9}"/>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294057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C8B3-6803-FBEC-99C6-B545353E92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4EE1C-FF6B-1060-4E7A-5DF752BE4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E579BC-4B10-3B8E-3DD7-1ACCF4C843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01355-8B38-CD99-58BE-20CBD9F36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A22CC-0202-5165-6BF7-C09FC24BC6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1BE65-C318-CACA-1DDF-4942925068E6}"/>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8" name="Footer Placeholder 7">
            <a:extLst>
              <a:ext uri="{FF2B5EF4-FFF2-40B4-BE49-F238E27FC236}">
                <a16:creationId xmlns:a16="http://schemas.microsoft.com/office/drawing/2014/main" id="{C354D0B8-2A25-865D-E3E8-0FFB4796E5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BAC7D5-EA97-5438-41CC-348ADD3E4C55}"/>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150613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8A76-3D5A-1BFB-D61A-37A7C6D32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A15C0E-1F4D-2EC0-7158-219504AED9F2}"/>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4" name="Footer Placeholder 3">
            <a:extLst>
              <a:ext uri="{FF2B5EF4-FFF2-40B4-BE49-F238E27FC236}">
                <a16:creationId xmlns:a16="http://schemas.microsoft.com/office/drawing/2014/main" id="{03539E05-ED1C-5A9B-50F9-79751D0A6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BC3D2E-6107-F235-6B41-808D79918125}"/>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10948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4A94B-D73B-0261-B38F-FBBC48AC294C}"/>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3" name="Footer Placeholder 2">
            <a:extLst>
              <a:ext uri="{FF2B5EF4-FFF2-40B4-BE49-F238E27FC236}">
                <a16:creationId xmlns:a16="http://schemas.microsoft.com/office/drawing/2014/main" id="{6E9F66BC-5F5B-B2E4-6CC6-64235E4B4D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DF603E-A131-A0D0-DB7D-91BD3216D6CE}"/>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95732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1FBE-768C-0EB7-7AF8-2544E4EA4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8ADE1E-871C-FD99-C6E1-BBB1140CA0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7ACCF0-C89A-1F32-17A0-93D50F095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3245E-996D-5EE2-F6EB-C74FA4349ED7}"/>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6" name="Footer Placeholder 5">
            <a:extLst>
              <a:ext uri="{FF2B5EF4-FFF2-40B4-BE49-F238E27FC236}">
                <a16:creationId xmlns:a16="http://schemas.microsoft.com/office/drawing/2014/main" id="{79D4D95A-2908-4A40-7CA3-CFE9CAACB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A3057-A353-E60B-7E20-9290F918679E}"/>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3211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247A-A565-56DA-E919-4573A9513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F0F533-82BB-579D-8DE2-B0508DE21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4E9C1B-4FBB-144F-BC8C-B67704E4B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E65E1-C696-A5E0-B7FA-06D9E0FE0754}"/>
              </a:ext>
            </a:extLst>
          </p:cNvPr>
          <p:cNvSpPr>
            <a:spLocks noGrp="1"/>
          </p:cNvSpPr>
          <p:nvPr>
            <p:ph type="dt" sz="half" idx="10"/>
          </p:nvPr>
        </p:nvSpPr>
        <p:spPr/>
        <p:txBody>
          <a:bodyPr/>
          <a:lstStyle/>
          <a:p>
            <a:fld id="{CC05E1B1-5C24-4817-B0E3-541EF9CA2A4D}" type="datetimeFigureOut">
              <a:rPr lang="en-US" smtClean="0"/>
              <a:t>4/24/2025</a:t>
            </a:fld>
            <a:endParaRPr lang="en-US"/>
          </a:p>
        </p:txBody>
      </p:sp>
      <p:sp>
        <p:nvSpPr>
          <p:cNvPr id="6" name="Footer Placeholder 5">
            <a:extLst>
              <a:ext uri="{FF2B5EF4-FFF2-40B4-BE49-F238E27FC236}">
                <a16:creationId xmlns:a16="http://schemas.microsoft.com/office/drawing/2014/main" id="{1189D175-7C76-F4E9-82DB-DD742E27A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870F1-8728-D229-6FF8-2283EE63DF45}"/>
              </a:ext>
            </a:extLst>
          </p:cNvPr>
          <p:cNvSpPr>
            <a:spLocks noGrp="1"/>
          </p:cNvSpPr>
          <p:nvPr>
            <p:ph type="sldNum" sz="quarter" idx="12"/>
          </p:nvPr>
        </p:nvSpPr>
        <p:spPr/>
        <p:txBody>
          <a:bodyPr/>
          <a:lstStyle/>
          <a:p>
            <a:fld id="{67DD9D63-A715-4C10-9546-C909BA8C3401}" type="slidenum">
              <a:rPr lang="en-US" smtClean="0"/>
              <a:t>‹#›</a:t>
            </a:fld>
            <a:endParaRPr lang="en-US"/>
          </a:p>
        </p:txBody>
      </p:sp>
    </p:spTree>
    <p:extLst>
      <p:ext uri="{BB962C8B-B14F-4D97-AF65-F5344CB8AC3E}">
        <p14:creationId xmlns:p14="http://schemas.microsoft.com/office/powerpoint/2010/main" val="295583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253338-4527-9C7D-7C4A-70FAC79FD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449D9-9AF1-F388-1407-B8BB1269B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49ED3-AEF2-7B63-C8AB-75B5E412D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5E1B1-5C24-4817-B0E3-541EF9CA2A4D}" type="datetimeFigureOut">
              <a:rPr lang="en-US" smtClean="0"/>
              <a:t>4/24/2025</a:t>
            </a:fld>
            <a:endParaRPr lang="en-US"/>
          </a:p>
        </p:txBody>
      </p:sp>
      <p:sp>
        <p:nvSpPr>
          <p:cNvPr id="5" name="Footer Placeholder 4">
            <a:extLst>
              <a:ext uri="{FF2B5EF4-FFF2-40B4-BE49-F238E27FC236}">
                <a16:creationId xmlns:a16="http://schemas.microsoft.com/office/drawing/2014/main" id="{BEEC6A07-66D6-B34F-850B-6C45E59165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269F13-D62D-29D2-AAFB-FBC76B8AB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DD9D63-A715-4C10-9546-C909BA8C3401}" type="slidenum">
              <a:rPr lang="en-US" smtClean="0"/>
              <a:t>‹#›</a:t>
            </a:fld>
            <a:endParaRPr lang="en-US"/>
          </a:p>
        </p:txBody>
      </p:sp>
    </p:spTree>
    <p:extLst>
      <p:ext uri="{BB962C8B-B14F-4D97-AF65-F5344CB8AC3E}">
        <p14:creationId xmlns:p14="http://schemas.microsoft.com/office/powerpoint/2010/main" val="194110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eeksforgeeks.org/tcp-connection-termination/" TargetMode="External"/><Relationship Id="rId2" Type="http://schemas.openxmlformats.org/officeDocument/2006/relationships/hyperlink" Target="https://www.imperva.com/learn/performance/time-to-live-ttl/" TargetMode="External"/><Relationship Id="rId1" Type="http://schemas.openxmlformats.org/officeDocument/2006/relationships/slideLayout" Target="../slideLayouts/slideLayout2.xml"/><Relationship Id="rId5" Type="http://schemas.openxmlformats.org/officeDocument/2006/relationships/hyperlink" Target="https://wireshark.org/docs/" TargetMode="External"/><Relationship Id="rId4" Type="http://schemas.openxmlformats.org/officeDocument/2006/relationships/hyperlink" Target="https://wiki.openssl.org/index.php/Command_Line_Utilit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dlock on computer motherboard">
            <a:extLst>
              <a:ext uri="{FF2B5EF4-FFF2-40B4-BE49-F238E27FC236}">
                <a16:creationId xmlns:a16="http://schemas.microsoft.com/office/drawing/2014/main" id="{891200EC-8D81-F653-5766-FBFD2E6BA59F}"/>
              </a:ext>
            </a:extLst>
          </p:cNvPr>
          <p:cNvPicPr>
            <a:picLocks noChangeAspect="1"/>
          </p:cNvPicPr>
          <p:nvPr/>
        </p:nvPicPr>
        <p:blipFill>
          <a:blip r:embed="rId2">
            <a:alphaModFix amt="50000"/>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01902DB8-8DD2-94B8-B75F-004BEFECEB0E}"/>
              </a:ext>
            </a:extLst>
          </p:cNvPr>
          <p:cNvSpPr>
            <a:spLocks noGrp="1"/>
          </p:cNvSpPr>
          <p:nvPr>
            <p:ph type="ctrTitle"/>
          </p:nvPr>
        </p:nvSpPr>
        <p:spPr>
          <a:xfrm>
            <a:off x="1524000" y="1122362"/>
            <a:ext cx="9144000" cy="2900518"/>
          </a:xfrm>
        </p:spPr>
        <p:txBody>
          <a:bodyPr>
            <a:normAutofit/>
          </a:bodyPr>
          <a:lstStyle/>
          <a:p>
            <a:r>
              <a:rPr lang="en-US">
                <a:solidFill>
                  <a:srgbClr val="FFFFFF"/>
                </a:solidFill>
              </a:rPr>
              <a:t>A Tactical Exploration of Cybersecurity Foundations</a:t>
            </a:r>
          </a:p>
        </p:txBody>
      </p:sp>
      <p:sp>
        <p:nvSpPr>
          <p:cNvPr id="3" name="Subtitle 2">
            <a:extLst>
              <a:ext uri="{FF2B5EF4-FFF2-40B4-BE49-F238E27FC236}">
                <a16:creationId xmlns:a16="http://schemas.microsoft.com/office/drawing/2014/main" id="{28F164B5-D454-9BCE-49B7-01BAF8B663B9}"/>
              </a:ext>
            </a:extLst>
          </p:cNvPr>
          <p:cNvSpPr>
            <a:spLocks noGrp="1"/>
          </p:cNvSpPr>
          <p:nvPr>
            <p:ph type="subTitle" idx="1"/>
          </p:nvPr>
        </p:nvSpPr>
        <p:spPr>
          <a:xfrm>
            <a:off x="1524000" y="4159404"/>
            <a:ext cx="9144000" cy="1098395"/>
          </a:xfrm>
        </p:spPr>
        <p:txBody>
          <a:bodyPr>
            <a:normAutofit/>
          </a:bodyPr>
          <a:lstStyle/>
          <a:p>
            <a:r>
              <a:rPr lang="en-US" sz="1700">
                <a:solidFill>
                  <a:srgbClr val="FFFFFF"/>
                </a:solidFill>
              </a:rPr>
              <a:t>SEC290</a:t>
            </a:r>
          </a:p>
          <a:p>
            <a:r>
              <a:rPr lang="en-US" sz="1700">
                <a:solidFill>
                  <a:srgbClr val="FFFFFF"/>
                </a:solidFill>
              </a:rPr>
              <a:t>Cody Kyser</a:t>
            </a:r>
          </a:p>
          <a:p>
            <a:r>
              <a:rPr lang="en-US" sz="1700">
                <a:solidFill>
                  <a:srgbClr val="FFFFFF"/>
                </a:solidFill>
              </a:rPr>
              <a:t>April 24, 2025</a:t>
            </a:r>
          </a:p>
        </p:txBody>
      </p:sp>
    </p:spTree>
    <p:extLst>
      <p:ext uri="{BB962C8B-B14F-4D97-AF65-F5344CB8AC3E}">
        <p14:creationId xmlns:p14="http://schemas.microsoft.com/office/powerpoint/2010/main" val="4060730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FBBB95A-3BFF-ECEC-3E1F-1DC3DAD34D89}"/>
              </a:ext>
            </a:extLst>
          </p:cNvPr>
          <p:cNvPicPr>
            <a:picLocks noChangeAspect="1"/>
          </p:cNvPicPr>
          <p:nvPr/>
        </p:nvPicPr>
        <p:blipFill>
          <a:blip r:embed="rId2"/>
          <a:srcRect l="7014" r="540" b="-1"/>
          <a:stretch/>
        </p:blipFill>
        <p:spPr>
          <a:xfrm>
            <a:off x="0" y="0"/>
            <a:ext cx="8684752" cy="6858000"/>
          </a:xfrm>
          <a:prstGeom prst="rect">
            <a:avLst/>
          </a:prstGeom>
        </p:spPr>
      </p:pic>
      <p:sp>
        <p:nvSpPr>
          <p:cNvPr id="7" name="TextBox 6">
            <a:extLst>
              <a:ext uri="{FF2B5EF4-FFF2-40B4-BE49-F238E27FC236}">
                <a16:creationId xmlns:a16="http://schemas.microsoft.com/office/drawing/2014/main" id="{7261D891-3CDB-DD91-A803-C95E7F50785C}"/>
              </a:ext>
            </a:extLst>
          </p:cNvPr>
          <p:cNvSpPr txBox="1"/>
          <p:nvPr/>
        </p:nvSpPr>
        <p:spPr>
          <a:xfrm>
            <a:off x="9079610" y="2723769"/>
            <a:ext cx="2724911" cy="3139321"/>
          </a:xfrm>
          <a:prstGeom prst="rect">
            <a:avLst/>
          </a:prstGeom>
          <a:noFill/>
        </p:spPr>
        <p:txBody>
          <a:bodyPr wrap="square" rtlCol="0">
            <a:spAutoFit/>
          </a:bodyPr>
          <a:lstStyle/>
          <a:p>
            <a:pPr algn="ctr"/>
            <a:r>
              <a:rPr lang="en-US" dirty="0"/>
              <a:t>This Wireshark capture shows the establishment and termination of a secure TLSv1.2 session. It includes the TCP three-way handshake, TLS handshake, an encrypted HTTP GET request, and a proper session close using a TLS alert and FIN-ACK sequence.</a:t>
            </a:r>
          </a:p>
        </p:txBody>
      </p:sp>
      <p:sp>
        <p:nvSpPr>
          <p:cNvPr id="8" name="Title 1">
            <a:extLst>
              <a:ext uri="{FF2B5EF4-FFF2-40B4-BE49-F238E27FC236}">
                <a16:creationId xmlns:a16="http://schemas.microsoft.com/office/drawing/2014/main" id="{25DB89D0-B919-D6B6-9E72-37546FDD1DE6}"/>
              </a:ext>
            </a:extLst>
          </p:cNvPr>
          <p:cNvSpPr>
            <a:spLocks noGrp="1"/>
          </p:cNvSpPr>
          <p:nvPr>
            <p:ph type="title"/>
          </p:nvPr>
        </p:nvSpPr>
        <p:spPr>
          <a:xfrm>
            <a:off x="8896263" y="132891"/>
            <a:ext cx="3091607" cy="1655483"/>
          </a:xfrm>
        </p:spPr>
        <p:txBody>
          <a:bodyPr vert="horz" lIns="91440" tIns="45720" rIns="91440" bIns="45720" rtlCol="0" anchor="b">
            <a:normAutofit/>
          </a:bodyPr>
          <a:lstStyle/>
          <a:p>
            <a:r>
              <a:rPr lang="en-US" sz="3700" dirty="0"/>
              <a:t>Creating and testing an SSL/TLS file</a:t>
            </a:r>
          </a:p>
        </p:txBody>
      </p:sp>
    </p:spTree>
    <p:extLst>
      <p:ext uri="{BB962C8B-B14F-4D97-AF65-F5344CB8AC3E}">
        <p14:creationId xmlns:p14="http://schemas.microsoft.com/office/powerpoint/2010/main" val="391768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BA9029-78C5-1446-5990-E32E1C428157}"/>
              </a:ext>
            </a:extLst>
          </p:cNvPr>
          <p:cNvPicPr>
            <a:picLocks noChangeAspect="1"/>
          </p:cNvPicPr>
          <p:nvPr/>
        </p:nvPicPr>
        <p:blipFill>
          <a:blip r:embed="rId2"/>
          <a:stretch>
            <a:fillRect/>
          </a:stretch>
        </p:blipFill>
        <p:spPr>
          <a:xfrm>
            <a:off x="0" y="8560"/>
            <a:ext cx="6096000" cy="6849440"/>
          </a:xfrm>
          <a:prstGeom prst="rect">
            <a:avLst/>
          </a:prstGeom>
        </p:spPr>
      </p:pic>
      <p:sp>
        <p:nvSpPr>
          <p:cNvPr id="7" name="Title 1">
            <a:extLst>
              <a:ext uri="{FF2B5EF4-FFF2-40B4-BE49-F238E27FC236}">
                <a16:creationId xmlns:a16="http://schemas.microsoft.com/office/drawing/2014/main" id="{BEF91B66-3ADA-3907-CA05-C6F29D649A31}"/>
              </a:ext>
            </a:extLst>
          </p:cNvPr>
          <p:cNvSpPr>
            <a:spLocks noGrp="1"/>
          </p:cNvSpPr>
          <p:nvPr>
            <p:ph type="title"/>
          </p:nvPr>
        </p:nvSpPr>
        <p:spPr>
          <a:xfrm>
            <a:off x="6794247" y="152400"/>
            <a:ext cx="4959603" cy="1268690"/>
          </a:xfrm>
        </p:spPr>
        <p:txBody>
          <a:bodyPr vert="horz" lIns="91440" tIns="45720" rIns="91440" bIns="45720" rtlCol="0" anchor="b">
            <a:normAutofit/>
          </a:bodyPr>
          <a:lstStyle/>
          <a:p>
            <a:r>
              <a:rPr lang="en-US" sz="4000" kern="1200" dirty="0">
                <a:solidFill>
                  <a:schemeClr val="tx1"/>
                </a:solidFill>
                <a:latin typeface="+mj-lt"/>
                <a:ea typeface="+mj-ea"/>
                <a:cs typeface="+mj-cs"/>
              </a:rPr>
              <a:t>Creating and testing an SSL/TLS file cont’d</a:t>
            </a:r>
          </a:p>
        </p:txBody>
      </p:sp>
      <p:sp>
        <p:nvSpPr>
          <p:cNvPr id="8" name="TextBox 7">
            <a:extLst>
              <a:ext uri="{FF2B5EF4-FFF2-40B4-BE49-F238E27FC236}">
                <a16:creationId xmlns:a16="http://schemas.microsoft.com/office/drawing/2014/main" id="{DC0B82AC-3A72-5EE1-65B8-B83578F80A22}"/>
              </a:ext>
            </a:extLst>
          </p:cNvPr>
          <p:cNvSpPr txBox="1"/>
          <p:nvPr/>
        </p:nvSpPr>
        <p:spPr>
          <a:xfrm>
            <a:off x="6794247" y="3229356"/>
            <a:ext cx="4959603" cy="1754326"/>
          </a:xfrm>
          <a:prstGeom prst="rect">
            <a:avLst/>
          </a:prstGeom>
          <a:noFill/>
        </p:spPr>
        <p:txBody>
          <a:bodyPr wrap="square" rtlCol="0">
            <a:spAutoFit/>
          </a:bodyPr>
          <a:lstStyle/>
          <a:p>
            <a:pPr algn="ctr"/>
            <a:r>
              <a:rPr lang="en-US" dirty="0"/>
              <a:t>This slide displays the decrypted SSL/TLS stream in Wireshark. It confirms successful session negotiation and encryption parameters, including protocol version, cipher suite, and session keys, along with the visible HTTP GET request data.</a:t>
            </a:r>
          </a:p>
        </p:txBody>
      </p:sp>
    </p:spTree>
    <p:extLst>
      <p:ext uri="{BB962C8B-B14F-4D97-AF65-F5344CB8AC3E}">
        <p14:creationId xmlns:p14="http://schemas.microsoft.com/office/powerpoint/2010/main" val="36074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lose-up of hopscotch on a sidewalk">
            <a:extLst>
              <a:ext uri="{FF2B5EF4-FFF2-40B4-BE49-F238E27FC236}">
                <a16:creationId xmlns:a16="http://schemas.microsoft.com/office/drawing/2014/main" id="{6C24C1F0-8402-9B76-6680-336F190C672D}"/>
              </a:ext>
            </a:extLst>
          </p:cNvPr>
          <p:cNvPicPr>
            <a:picLocks noChangeAspect="1"/>
          </p:cNvPicPr>
          <p:nvPr/>
        </p:nvPicPr>
        <p:blipFill>
          <a:blip r:embed="rId2">
            <a:alphaModFix amt="40000"/>
          </a:blip>
          <a:srcRect t="7097" b="8634"/>
          <a:stretch/>
        </p:blipFill>
        <p:spPr>
          <a:xfrm>
            <a:off x="20" y="10"/>
            <a:ext cx="12191980" cy="6857990"/>
          </a:xfrm>
          <a:prstGeom prst="rect">
            <a:avLst/>
          </a:prstGeom>
        </p:spPr>
      </p:pic>
      <p:sp>
        <p:nvSpPr>
          <p:cNvPr id="2" name="Title 1">
            <a:extLst>
              <a:ext uri="{FF2B5EF4-FFF2-40B4-BE49-F238E27FC236}">
                <a16:creationId xmlns:a16="http://schemas.microsoft.com/office/drawing/2014/main" id="{9FAA6BEC-B826-0006-20B5-7E95EE88B7AE}"/>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Snort</a:t>
            </a:r>
            <a:br>
              <a:rPr lang="en-US" sz="11500">
                <a:ln w="22225">
                  <a:solidFill>
                    <a:schemeClr val="tx1"/>
                  </a:solidFill>
                  <a:miter lim="800000"/>
                </a:ln>
                <a:noFill/>
              </a:rPr>
            </a:br>
            <a:endParaRPr lang="en-US" sz="11500">
              <a:ln w="22225">
                <a:solidFill>
                  <a:schemeClr val="tx1"/>
                </a:solidFill>
                <a:miter lim="800000"/>
              </a:ln>
              <a:noFill/>
            </a:endParaRPr>
          </a:p>
        </p:txBody>
      </p:sp>
    </p:spTree>
    <p:extLst>
      <p:ext uri="{BB962C8B-B14F-4D97-AF65-F5344CB8AC3E}">
        <p14:creationId xmlns:p14="http://schemas.microsoft.com/office/powerpoint/2010/main" val="16242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A997-21AB-0F54-A45A-5FD6C9D2A804}"/>
              </a:ext>
            </a:extLst>
          </p:cNvPr>
          <p:cNvSpPr>
            <a:spLocks noGrp="1"/>
          </p:cNvSpPr>
          <p:nvPr>
            <p:ph type="title"/>
          </p:nvPr>
        </p:nvSpPr>
        <p:spPr>
          <a:xfrm>
            <a:off x="3967162" y="304800"/>
            <a:ext cx="4257675" cy="871538"/>
          </a:xfrm>
        </p:spPr>
        <p:txBody>
          <a:bodyPr>
            <a:normAutofit fontScale="90000"/>
          </a:bodyPr>
          <a:lstStyle/>
          <a:p>
            <a:r>
              <a:rPr lang="en-US" sz="4400" dirty="0"/>
              <a:t>Testing Snort rules</a:t>
            </a:r>
            <a:endParaRPr lang="en-US" dirty="0"/>
          </a:p>
        </p:txBody>
      </p:sp>
      <p:sp>
        <p:nvSpPr>
          <p:cNvPr id="3" name="Content Placeholder 2">
            <a:extLst>
              <a:ext uri="{FF2B5EF4-FFF2-40B4-BE49-F238E27FC236}">
                <a16:creationId xmlns:a16="http://schemas.microsoft.com/office/drawing/2014/main" id="{700A9F61-D756-F8AB-E538-FBE3A3C7EA60}"/>
              </a:ext>
            </a:extLst>
          </p:cNvPr>
          <p:cNvSpPr>
            <a:spLocks noGrp="1"/>
          </p:cNvSpPr>
          <p:nvPr>
            <p:ph idx="1"/>
          </p:nvPr>
        </p:nvSpPr>
        <p:spPr>
          <a:xfrm>
            <a:off x="8526018" y="1964172"/>
            <a:ext cx="3022854" cy="4351338"/>
          </a:xfrm>
        </p:spPr>
        <p:txBody>
          <a:bodyPr>
            <a:normAutofit fontScale="85000" lnSpcReduction="10000"/>
          </a:bodyPr>
          <a:lstStyle/>
          <a:p>
            <a:pPr marL="0" indent="0" algn="ctr">
              <a:buNone/>
            </a:pPr>
            <a:r>
              <a:rPr lang="en-US" dirty="0"/>
              <a:t>This slide captures Snort successfully detecting an Nmap XMAS scan. The alert includes source and destination IPs and ports, confirming that the custom Snort rule triggered correctly based on the unique TCP flag pattern associated with stealth scanning techniques.</a:t>
            </a:r>
          </a:p>
        </p:txBody>
      </p:sp>
      <p:pic>
        <p:nvPicPr>
          <p:cNvPr id="4" name="Picture 3">
            <a:extLst>
              <a:ext uri="{FF2B5EF4-FFF2-40B4-BE49-F238E27FC236}">
                <a16:creationId xmlns:a16="http://schemas.microsoft.com/office/drawing/2014/main" id="{EE20F517-DF92-F973-556A-D5BE2DCAA6E0}"/>
              </a:ext>
            </a:extLst>
          </p:cNvPr>
          <p:cNvPicPr>
            <a:picLocks noChangeAspect="1"/>
          </p:cNvPicPr>
          <p:nvPr/>
        </p:nvPicPr>
        <p:blipFill>
          <a:blip r:embed="rId2"/>
          <a:stretch>
            <a:fillRect/>
          </a:stretch>
        </p:blipFill>
        <p:spPr>
          <a:xfrm>
            <a:off x="0" y="1421681"/>
            <a:ext cx="7981950" cy="5436320"/>
          </a:xfrm>
          <a:prstGeom prst="rect">
            <a:avLst/>
          </a:prstGeom>
        </p:spPr>
      </p:pic>
    </p:spTree>
    <p:extLst>
      <p:ext uri="{BB962C8B-B14F-4D97-AF65-F5344CB8AC3E}">
        <p14:creationId xmlns:p14="http://schemas.microsoft.com/office/powerpoint/2010/main" val="22742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2903-8D56-4822-C163-AF6299454558}"/>
              </a:ext>
            </a:extLst>
          </p:cNvPr>
          <p:cNvSpPr>
            <a:spLocks noGrp="1"/>
          </p:cNvSpPr>
          <p:nvPr>
            <p:ph type="title"/>
          </p:nvPr>
        </p:nvSpPr>
        <p:spPr>
          <a:xfrm>
            <a:off x="2602992" y="382362"/>
            <a:ext cx="6986016" cy="787019"/>
          </a:xfrm>
        </p:spPr>
        <p:txBody>
          <a:bodyPr/>
          <a:lstStyle/>
          <a:p>
            <a:r>
              <a:rPr lang="en-US" sz="4400" dirty="0"/>
              <a:t>Testing Snort Rules </a:t>
            </a:r>
            <a:r>
              <a:rPr lang="en-US" dirty="0"/>
              <a:t>C</a:t>
            </a:r>
            <a:r>
              <a:rPr lang="en-US" sz="4400" dirty="0"/>
              <a:t>ontinued</a:t>
            </a:r>
            <a:endParaRPr lang="en-US" dirty="0"/>
          </a:p>
        </p:txBody>
      </p:sp>
      <p:sp>
        <p:nvSpPr>
          <p:cNvPr id="3" name="Content Placeholder 2">
            <a:extLst>
              <a:ext uri="{FF2B5EF4-FFF2-40B4-BE49-F238E27FC236}">
                <a16:creationId xmlns:a16="http://schemas.microsoft.com/office/drawing/2014/main" id="{F359598E-771F-C256-12C7-C6170CA713FA}"/>
              </a:ext>
            </a:extLst>
          </p:cNvPr>
          <p:cNvSpPr>
            <a:spLocks noGrp="1"/>
          </p:cNvSpPr>
          <p:nvPr>
            <p:ph idx="1"/>
          </p:nvPr>
        </p:nvSpPr>
        <p:spPr>
          <a:xfrm>
            <a:off x="7955280" y="2044599"/>
            <a:ext cx="3922776" cy="4351338"/>
          </a:xfrm>
        </p:spPr>
        <p:txBody>
          <a:bodyPr>
            <a:normAutofit/>
          </a:bodyPr>
          <a:lstStyle/>
          <a:p>
            <a:pPr marL="0" indent="0" algn="ctr">
              <a:buNone/>
            </a:pPr>
            <a:r>
              <a:rPr lang="en-US" dirty="0"/>
              <a:t>This slide shows the raw TCP packets generated by the Nmap XMAS scan. The flagged packets display the FIN, PSH, and URG bits set—hallmarks of an XMAS scan used to probe for open or filtered ports while evading basic firewall detection.</a:t>
            </a:r>
          </a:p>
        </p:txBody>
      </p:sp>
      <p:pic>
        <p:nvPicPr>
          <p:cNvPr id="4" name="Picture 3">
            <a:extLst>
              <a:ext uri="{FF2B5EF4-FFF2-40B4-BE49-F238E27FC236}">
                <a16:creationId xmlns:a16="http://schemas.microsoft.com/office/drawing/2014/main" id="{4283267F-2E9E-A736-3B77-6E8743E5225E}"/>
              </a:ext>
            </a:extLst>
          </p:cNvPr>
          <p:cNvPicPr>
            <a:picLocks noChangeAspect="1"/>
          </p:cNvPicPr>
          <p:nvPr/>
        </p:nvPicPr>
        <p:blipFill>
          <a:blip r:embed="rId2"/>
          <a:stretch>
            <a:fillRect/>
          </a:stretch>
        </p:blipFill>
        <p:spPr>
          <a:xfrm>
            <a:off x="0" y="1595265"/>
            <a:ext cx="7708392" cy="5250006"/>
          </a:xfrm>
          <a:prstGeom prst="rect">
            <a:avLst/>
          </a:prstGeom>
        </p:spPr>
      </p:pic>
    </p:spTree>
    <p:extLst>
      <p:ext uri="{BB962C8B-B14F-4D97-AF65-F5344CB8AC3E}">
        <p14:creationId xmlns:p14="http://schemas.microsoft.com/office/powerpoint/2010/main" val="344595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E582-1A61-8073-367E-801EB7BA8B4A}"/>
              </a:ext>
            </a:extLst>
          </p:cNvPr>
          <p:cNvSpPr>
            <a:spLocks noGrp="1"/>
          </p:cNvSpPr>
          <p:nvPr>
            <p:ph type="title"/>
          </p:nvPr>
        </p:nvSpPr>
        <p:spPr>
          <a:xfrm>
            <a:off x="3621786" y="301117"/>
            <a:ext cx="4948428" cy="758825"/>
          </a:xfrm>
        </p:spPr>
        <p:txBody>
          <a:bodyPr/>
          <a:lstStyle/>
          <a:p>
            <a:r>
              <a:rPr lang="en-US" sz="4400" dirty="0"/>
              <a:t>Creating Snort Rules</a:t>
            </a:r>
            <a:endParaRPr lang="en-US" dirty="0"/>
          </a:p>
        </p:txBody>
      </p:sp>
      <p:sp>
        <p:nvSpPr>
          <p:cNvPr id="3" name="Content Placeholder 2">
            <a:extLst>
              <a:ext uri="{FF2B5EF4-FFF2-40B4-BE49-F238E27FC236}">
                <a16:creationId xmlns:a16="http://schemas.microsoft.com/office/drawing/2014/main" id="{C27FDACE-30DC-87FC-2DCC-2EBBA0B2C9ED}"/>
              </a:ext>
            </a:extLst>
          </p:cNvPr>
          <p:cNvSpPr>
            <a:spLocks noGrp="1"/>
          </p:cNvSpPr>
          <p:nvPr>
            <p:ph idx="1"/>
          </p:nvPr>
        </p:nvSpPr>
        <p:spPr>
          <a:xfrm>
            <a:off x="8458200" y="2116701"/>
            <a:ext cx="3108960" cy="4213908"/>
          </a:xfrm>
        </p:spPr>
        <p:txBody>
          <a:bodyPr>
            <a:normAutofit fontScale="92500" lnSpcReduction="20000"/>
          </a:bodyPr>
          <a:lstStyle/>
          <a:p>
            <a:pPr marL="0" indent="0" algn="ctr">
              <a:buNone/>
            </a:pPr>
            <a:r>
              <a:rPr lang="en-US" dirty="0"/>
              <a:t>This slide shows Snort triggering an alert for ICMP ping activity. The event message confirms detection of a typical nix-based ICMP echo request, demonstrating successful rule creation for basic network reconnaissance monitoring.</a:t>
            </a:r>
          </a:p>
        </p:txBody>
      </p:sp>
      <p:pic>
        <p:nvPicPr>
          <p:cNvPr id="4" name="Picture 3">
            <a:extLst>
              <a:ext uri="{FF2B5EF4-FFF2-40B4-BE49-F238E27FC236}">
                <a16:creationId xmlns:a16="http://schemas.microsoft.com/office/drawing/2014/main" id="{FC2DEF2C-52B9-1B2D-1CE7-C12227A84911}"/>
              </a:ext>
            </a:extLst>
          </p:cNvPr>
          <p:cNvPicPr>
            <a:picLocks noChangeAspect="1"/>
          </p:cNvPicPr>
          <p:nvPr/>
        </p:nvPicPr>
        <p:blipFill>
          <a:blip r:embed="rId2"/>
          <a:stretch>
            <a:fillRect/>
          </a:stretch>
        </p:blipFill>
        <p:spPr>
          <a:xfrm>
            <a:off x="0" y="1589311"/>
            <a:ext cx="7735824" cy="5268689"/>
          </a:xfrm>
          <a:prstGeom prst="rect">
            <a:avLst/>
          </a:prstGeom>
        </p:spPr>
      </p:pic>
    </p:spTree>
    <p:extLst>
      <p:ext uri="{BB962C8B-B14F-4D97-AF65-F5344CB8AC3E}">
        <p14:creationId xmlns:p14="http://schemas.microsoft.com/office/powerpoint/2010/main" val="348823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A25A-BAE2-5BA3-FB7A-E961766C28E0}"/>
              </a:ext>
            </a:extLst>
          </p:cNvPr>
          <p:cNvSpPr>
            <a:spLocks noGrp="1"/>
          </p:cNvSpPr>
          <p:nvPr>
            <p:ph type="title"/>
          </p:nvPr>
        </p:nvSpPr>
        <p:spPr>
          <a:xfrm>
            <a:off x="2400871" y="201612"/>
            <a:ext cx="7390257" cy="958849"/>
          </a:xfrm>
        </p:spPr>
        <p:txBody>
          <a:bodyPr/>
          <a:lstStyle/>
          <a:p>
            <a:r>
              <a:rPr lang="en-US" sz="4400" dirty="0"/>
              <a:t>Creating Snort Rules Continued</a:t>
            </a:r>
            <a:endParaRPr lang="en-US" dirty="0"/>
          </a:p>
        </p:txBody>
      </p:sp>
      <p:sp>
        <p:nvSpPr>
          <p:cNvPr id="3" name="Content Placeholder 2">
            <a:extLst>
              <a:ext uri="{FF2B5EF4-FFF2-40B4-BE49-F238E27FC236}">
                <a16:creationId xmlns:a16="http://schemas.microsoft.com/office/drawing/2014/main" id="{DE60DA39-683E-2283-38A0-C9B8C83CD646}"/>
              </a:ext>
            </a:extLst>
          </p:cNvPr>
          <p:cNvSpPr>
            <a:spLocks noGrp="1"/>
          </p:cNvSpPr>
          <p:nvPr>
            <p:ph idx="1"/>
          </p:nvPr>
        </p:nvSpPr>
        <p:spPr>
          <a:xfrm>
            <a:off x="7989760" y="2285715"/>
            <a:ext cx="3602736" cy="4053967"/>
          </a:xfrm>
        </p:spPr>
        <p:txBody>
          <a:bodyPr>
            <a:normAutofit fontScale="92500" lnSpcReduction="10000"/>
          </a:bodyPr>
          <a:lstStyle/>
          <a:p>
            <a:pPr marL="0" indent="0" algn="ctr">
              <a:buNone/>
            </a:pPr>
            <a:r>
              <a:rPr lang="en-US" dirty="0"/>
              <a:t>This slide displays the ICMP Echo Request and Echo Reply packets captured during the ping test. These packets validate the network connectivity test and demonstrate how Snort can detect and log basic reconnaissance activity using custom rules.</a:t>
            </a:r>
          </a:p>
        </p:txBody>
      </p:sp>
      <p:pic>
        <p:nvPicPr>
          <p:cNvPr id="4" name="Picture 3">
            <a:extLst>
              <a:ext uri="{FF2B5EF4-FFF2-40B4-BE49-F238E27FC236}">
                <a16:creationId xmlns:a16="http://schemas.microsoft.com/office/drawing/2014/main" id="{F077BF26-8CBA-50A7-8B33-9EC7A7FCEBFE}"/>
              </a:ext>
            </a:extLst>
          </p:cNvPr>
          <p:cNvPicPr>
            <a:picLocks noChangeAspect="1"/>
          </p:cNvPicPr>
          <p:nvPr/>
        </p:nvPicPr>
        <p:blipFill>
          <a:blip r:embed="rId2"/>
          <a:stretch>
            <a:fillRect/>
          </a:stretch>
        </p:blipFill>
        <p:spPr>
          <a:xfrm>
            <a:off x="0" y="1767399"/>
            <a:ext cx="7474344" cy="5090601"/>
          </a:xfrm>
          <a:prstGeom prst="rect">
            <a:avLst/>
          </a:prstGeom>
        </p:spPr>
      </p:pic>
    </p:spTree>
    <p:extLst>
      <p:ext uri="{BB962C8B-B14F-4D97-AF65-F5344CB8AC3E}">
        <p14:creationId xmlns:p14="http://schemas.microsoft.com/office/powerpoint/2010/main" val="335743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D90F8-D839-FDF8-BDEC-1E8F43991E07}"/>
              </a:ext>
            </a:extLst>
          </p:cNvPr>
          <p:cNvSpPr>
            <a:spLocks noGrp="1"/>
          </p:cNvSpPr>
          <p:nvPr>
            <p:ph type="title"/>
          </p:nvPr>
        </p:nvSpPr>
        <p:spPr>
          <a:xfrm>
            <a:off x="2197101" y="735283"/>
            <a:ext cx="4978399" cy="3165045"/>
          </a:xfrm>
        </p:spPr>
        <p:txBody>
          <a:bodyPr vert="horz" lIns="91440" tIns="45720" rIns="91440" bIns="45720" rtlCol="0" anchor="b">
            <a:normAutofit/>
          </a:bodyPr>
          <a:lstStyle/>
          <a:p>
            <a:pPr indent="-228600"/>
            <a:r>
              <a:rPr lang="en-US" sz="5200" kern="1200">
                <a:solidFill>
                  <a:schemeClr val="tx1"/>
                </a:solidFill>
                <a:latin typeface="+mj-lt"/>
                <a:ea typeface="+mj-ea"/>
                <a:cs typeface="+mj-cs"/>
              </a:rPr>
              <a:t>Live Memory Analysis</a:t>
            </a:r>
          </a:p>
        </p:txBody>
      </p:sp>
      <p:pic>
        <p:nvPicPr>
          <p:cNvPr id="6" name="Graphic 5" descr="PC">
            <a:extLst>
              <a:ext uri="{FF2B5EF4-FFF2-40B4-BE49-F238E27FC236}">
                <a16:creationId xmlns:a16="http://schemas.microsoft.com/office/drawing/2014/main" id="{D907CE87-9EF1-2533-EFE7-2A8161DA3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PC">
            <a:extLst>
              <a:ext uri="{FF2B5EF4-FFF2-40B4-BE49-F238E27FC236}">
                <a16:creationId xmlns:a16="http://schemas.microsoft.com/office/drawing/2014/main" id="{E0B7508A-3A67-4C0B-AE88-D29AC60C7D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271258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8A55-E0C0-58B0-0C2D-A1A824A7FE39}"/>
              </a:ext>
            </a:extLst>
          </p:cNvPr>
          <p:cNvSpPr>
            <a:spLocks noGrp="1"/>
          </p:cNvSpPr>
          <p:nvPr>
            <p:ph type="title"/>
          </p:nvPr>
        </p:nvSpPr>
        <p:spPr>
          <a:xfrm>
            <a:off x="4158996" y="319405"/>
            <a:ext cx="3874008" cy="960755"/>
          </a:xfrm>
        </p:spPr>
        <p:txBody>
          <a:bodyPr/>
          <a:lstStyle/>
          <a:p>
            <a:r>
              <a:rPr lang="en-US" sz="4400" dirty="0"/>
              <a:t>Linux Processes</a:t>
            </a:r>
            <a:endParaRPr lang="en-US" dirty="0"/>
          </a:p>
        </p:txBody>
      </p:sp>
      <p:sp>
        <p:nvSpPr>
          <p:cNvPr id="3" name="Content Placeholder 2">
            <a:extLst>
              <a:ext uri="{FF2B5EF4-FFF2-40B4-BE49-F238E27FC236}">
                <a16:creationId xmlns:a16="http://schemas.microsoft.com/office/drawing/2014/main" id="{CAA92B81-FA0D-0AF4-C771-DC41C49A4F4E}"/>
              </a:ext>
            </a:extLst>
          </p:cNvPr>
          <p:cNvSpPr>
            <a:spLocks noGrp="1"/>
          </p:cNvSpPr>
          <p:nvPr>
            <p:ph idx="1"/>
          </p:nvPr>
        </p:nvSpPr>
        <p:spPr>
          <a:xfrm>
            <a:off x="8050910" y="2141537"/>
            <a:ext cx="3644265" cy="4351338"/>
          </a:xfrm>
        </p:spPr>
        <p:txBody>
          <a:bodyPr>
            <a:normAutofit fontScale="92500" lnSpcReduction="20000"/>
          </a:bodyPr>
          <a:lstStyle/>
          <a:p>
            <a:pPr marL="0" indent="0" algn="ctr">
              <a:buNone/>
            </a:pPr>
            <a:r>
              <a:rPr lang="en-US" dirty="0"/>
              <a:t>This slide confirms that port 55000 is actively listening on both IPv4 and IPv6 interfaces. The output from the </a:t>
            </a:r>
            <a:r>
              <a:rPr lang="en-US" dirty="0" err="1"/>
              <a:t>lsof</a:t>
            </a:r>
            <a:r>
              <a:rPr lang="en-US" dirty="0"/>
              <a:t> command validates that the service bound to this port is accessible via multiple IP protocols, which is critical for ensuring compatibility and connectivity across different network environments</a:t>
            </a:r>
          </a:p>
        </p:txBody>
      </p:sp>
      <p:pic>
        <p:nvPicPr>
          <p:cNvPr id="4" name="Picture 3">
            <a:extLst>
              <a:ext uri="{FF2B5EF4-FFF2-40B4-BE49-F238E27FC236}">
                <a16:creationId xmlns:a16="http://schemas.microsoft.com/office/drawing/2014/main" id="{B49031C9-9346-3F08-AEE8-A84E5D693281}"/>
              </a:ext>
            </a:extLst>
          </p:cNvPr>
          <p:cNvPicPr>
            <a:picLocks noChangeAspect="1"/>
          </p:cNvPicPr>
          <p:nvPr/>
        </p:nvPicPr>
        <p:blipFill>
          <a:blip r:embed="rId2"/>
          <a:stretch>
            <a:fillRect/>
          </a:stretch>
        </p:blipFill>
        <p:spPr>
          <a:xfrm>
            <a:off x="5448" y="1767399"/>
            <a:ext cx="7474344" cy="5090601"/>
          </a:xfrm>
          <a:prstGeom prst="rect">
            <a:avLst/>
          </a:prstGeom>
        </p:spPr>
      </p:pic>
    </p:spTree>
    <p:extLst>
      <p:ext uri="{BB962C8B-B14F-4D97-AF65-F5344CB8AC3E}">
        <p14:creationId xmlns:p14="http://schemas.microsoft.com/office/powerpoint/2010/main" val="362905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3AFD-4F80-FABC-E2FA-AC5C1D4551DC}"/>
              </a:ext>
            </a:extLst>
          </p:cNvPr>
          <p:cNvSpPr>
            <a:spLocks noGrp="1"/>
          </p:cNvSpPr>
          <p:nvPr>
            <p:ph type="title"/>
          </p:nvPr>
        </p:nvSpPr>
        <p:spPr>
          <a:xfrm>
            <a:off x="4207764" y="328549"/>
            <a:ext cx="3776472" cy="915035"/>
          </a:xfrm>
        </p:spPr>
        <p:txBody>
          <a:bodyPr/>
          <a:lstStyle/>
          <a:p>
            <a:r>
              <a:rPr lang="en-US" sz="4400" dirty="0"/>
              <a:t>Process Hacker</a:t>
            </a:r>
            <a:endParaRPr lang="en-US" dirty="0"/>
          </a:p>
        </p:txBody>
      </p:sp>
      <p:sp>
        <p:nvSpPr>
          <p:cNvPr id="3" name="Content Placeholder 2">
            <a:extLst>
              <a:ext uri="{FF2B5EF4-FFF2-40B4-BE49-F238E27FC236}">
                <a16:creationId xmlns:a16="http://schemas.microsoft.com/office/drawing/2014/main" id="{37426E26-F4AF-2D44-3248-86728E01EBA6}"/>
              </a:ext>
            </a:extLst>
          </p:cNvPr>
          <p:cNvSpPr>
            <a:spLocks noGrp="1"/>
          </p:cNvSpPr>
          <p:nvPr>
            <p:ph idx="1"/>
          </p:nvPr>
        </p:nvSpPr>
        <p:spPr>
          <a:xfrm>
            <a:off x="7984236" y="2127886"/>
            <a:ext cx="3630168" cy="4351338"/>
          </a:xfrm>
        </p:spPr>
        <p:txBody>
          <a:bodyPr>
            <a:normAutofit fontScale="92500" lnSpcReduction="20000"/>
          </a:bodyPr>
          <a:lstStyle/>
          <a:p>
            <a:pPr marL="0" indent="0" algn="ctr">
              <a:buNone/>
            </a:pPr>
            <a:r>
              <a:rPr lang="en-US" dirty="0"/>
              <a:t>This slide displays the properties of a selected system process using Process Hacker. It provides detailed insights into the process attributes, including command line, parent process, memory usage, and protection status, which are crucial for identifying and analyzing system behavior.</a:t>
            </a:r>
          </a:p>
        </p:txBody>
      </p:sp>
      <p:pic>
        <p:nvPicPr>
          <p:cNvPr id="4" name="Picture 3">
            <a:extLst>
              <a:ext uri="{FF2B5EF4-FFF2-40B4-BE49-F238E27FC236}">
                <a16:creationId xmlns:a16="http://schemas.microsoft.com/office/drawing/2014/main" id="{428F9ACC-878D-90BD-9AA0-E09E4B505F2E}"/>
              </a:ext>
            </a:extLst>
          </p:cNvPr>
          <p:cNvPicPr>
            <a:picLocks noChangeAspect="1"/>
          </p:cNvPicPr>
          <p:nvPr/>
        </p:nvPicPr>
        <p:blipFill>
          <a:blip r:embed="rId2"/>
          <a:stretch>
            <a:fillRect/>
          </a:stretch>
        </p:blipFill>
        <p:spPr>
          <a:xfrm>
            <a:off x="0" y="1758255"/>
            <a:ext cx="7474344" cy="5090601"/>
          </a:xfrm>
          <a:prstGeom prst="rect">
            <a:avLst/>
          </a:prstGeom>
        </p:spPr>
      </p:pic>
    </p:spTree>
    <p:extLst>
      <p:ext uri="{BB962C8B-B14F-4D97-AF65-F5344CB8AC3E}">
        <p14:creationId xmlns:p14="http://schemas.microsoft.com/office/powerpoint/2010/main" val="403304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73151-5A4E-67EE-F140-3AD8CD73A994}"/>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Introduction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109703-EBE7-3BE1-99AD-5F40BD92A983}"/>
              </a:ext>
            </a:extLst>
          </p:cNvPr>
          <p:cNvSpPr>
            <a:spLocks noGrp="1"/>
          </p:cNvSpPr>
          <p:nvPr>
            <p:ph idx="1"/>
          </p:nvPr>
        </p:nvSpPr>
        <p:spPr>
          <a:xfrm>
            <a:off x="1155548" y="2217343"/>
            <a:ext cx="9880893" cy="3959619"/>
          </a:xfrm>
        </p:spPr>
        <p:txBody>
          <a:bodyPr>
            <a:normAutofit/>
          </a:bodyPr>
          <a:lstStyle/>
          <a:p>
            <a:pPr marL="0" indent="0" algn="ctr">
              <a:buNone/>
            </a:pPr>
            <a:r>
              <a:rPr lang="en-US" sz="2400" b="1" dirty="0"/>
              <a:t>Welcome to my SEC290 Final Project Presentation</a:t>
            </a:r>
          </a:p>
          <a:p>
            <a:pPr marL="0" indent="0" algn="ctr">
              <a:buNone/>
            </a:pPr>
            <a:r>
              <a:rPr lang="en-US" sz="2400" dirty="0"/>
              <a:t>This project showcases the essential skills I’ve developed in infrastructure security, focusing on protecting systems, identifying vulnerabilities, and responding to cyber threats. Throughout the course, I worked with industry-relevant tools such as Wireshark, Snort, OpenSSL, and Volatility to simulate real-world security scenarios. Each module built upon the last, providing a strong foundation in both theoretical knowledge and hands-on experience across areas like firewall configuration, intrusion detection, cryptography, and memory forensics. </a:t>
            </a:r>
          </a:p>
        </p:txBody>
      </p:sp>
    </p:spTree>
    <p:extLst>
      <p:ext uri="{BB962C8B-B14F-4D97-AF65-F5344CB8AC3E}">
        <p14:creationId xmlns:p14="http://schemas.microsoft.com/office/powerpoint/2010/main" val="3922766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3F8C-57DB-03E0-AD7F-75B06700B17C}"/>
              </a:ext>
            </a:extLst>
          </p:cNvPr>
          <p:cNvSpPr>
            <a:spLocks noGrp="1"/>
          </p:cNvSpPr>
          <p:nvPr>
            <p:ph type="title"/>
          </p:nvPr>
        </p:nvSpPr>
        <p:spPr>
          <a:xfrm>
            <a:off x="4152900" y="301118"/>
            <a:ext cx="3886200" cy="741298"/>
          </a:xfrm>
        </p:spPr>
        <p:txBody>
          <a:bodyPr/>
          <a:lstStyle/>
          <a:p>
            <a:r>
              <a:rPr lang="en-US" sz="4400" dirty="0"/>
              <a:t>Process Monitor</a:t>
            </a:r>
            <a:endParaRPr lang="en-US" dirty="0"/>
          </a:p>
        </p:txBody>
      </p:sp>
      <p:sp>
        <p:nvSpPr>
          <p:cNvPr id="3" name="Content Placeholder 2">
            <a:extLst>
              <a:ext uri="{FF2B5EF4-FFF2-40B4-BE49-F238E27FC236}">
                <a16:creationId xmlns:a16="http://schemas.microsoft.com/office/drawing/2014/main" id="{46753912-FEA0-0329-C6AC-E65569E2A57E}"/>
              </a:ext>
            </a:extLst>
          </p:cNvPr>
          <p:cNvSpPr>
            <a:spLocks noGrp="1"/>
          </p:cNvSpPr>
          <p:nvPr>
            <p:ph idx="1"/>
          </p:nvPr>
        </p:nvSpPr>
        <p:spPr>
          <a:xfrm>
            <a:off x="8039100" y="2141536"/>
            <a:ext cx="3314700" cy="4351338"/>
          </a:xfrm>
        </p:spPr>
        <p:txBody>
          <a:bodyPr>
            <a:normAutofit fontScale="92500" lnSpcReduction="20000"/>
          </a:bodyPr>
          <a:lstStyle/>
          <a:p>
            <a:pPr marL="0" indent="0" algn="ctr">
              <a:buNone/>
            </a:pPr>
            <a:r>
              <a:rPr lang="en-US" dirty="0"/>
              <a:t>This slide presents a registry snapshot captured using Process Monitor. It highlights the modification of the </a:t>
            </a:r>
            <a:r>
              <a:rPr lang="en-US" dirty="0" err="1"/>
              <a:t>ifFaceName</a:t>
            </a:r>
            <a:r>
              <a:rPr lang="en-US" dirty="0"/>
              <a:t> registry value under Notepad settings, confirming that the font was set to "Roman"—demonstrating successful tracking of system configuration changes.</a:t>
            </a:r>
          </a:p>
        </p:txBody>
      </p:sp>
      <p:pic>
        <p:nvPicPr>
          <p:cNvPr id="4" name="Picture 3">
            <a:extLst>
              <a:ext uri="{FF2B5EF4-FFF2-40B4-BE49-F238E27FC236}">
                <a16:creationId xmlns:a16="http://schemas.microsoft.com/office/drawing/2014/main" id="{CB75DC67-100E-80A8-B62E-BF7F0582D7F2}"/>
              </a:ext>
            </a:extLst>
          </p:cNvPr>
          <p:cNvPicPr>
            <a:picLocks noChangeAspect="1"/>
          </p:cNvPicPr>
          <p:nvPr/>
        </p:nvPicPr>
        <p:blipFill>
          <a:blip r:embed="rId2"/>
          <a:stretch>
            <a:fillRect/>
          </a:stretch>
        </p:blipFill>
        <p:spPr>
          <a:xfrm>
            <a:off x="0" y="1767399"/>
            <a:ext cx="7474344" cy="5090601"/>
          </a:xfrm>
          <a:prstGeom prst="rect">
            <a:avLst/>
          </a:prstGeom>
        </p:spPr>
      </p:pic>
    </p:spTree>
    <p:extLst>
      <p:ext uri="{BB962C8B-B14F-4D97-AF65-F5344CB8AC3E}">
        <p14:creationId xmlns:p14="http://schemas.microsoft.com/office/powerpoint/2010/main" val="150873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Yellow brick in red wall">
            <a:extLst>
              <a:ext uri="{FF2B5EF4-FFF2-40B4-BE49-F238E27FC236}">
                <a16:creationId xmlns:a16="http://schemas.microsoft.com/office/drawing/2014/main" id="{1E161866-2303-F9B4-83C7-EB8BBE0E09B7}"/>
              </a:ext>
            </a:extLst>
          </p:cNvPr>
          <p:cNvPicPr>
            <a:picLocks noChangeAspect="1"/>
          </p:cNvPicPr>
          <p:nvPr/>
        </p:nvPicPr>
        <p:blipFill>
          <a:blip r:embed="rId2">
            <a:alphaModFix amt="40000"/>
          </a:blip>
          <a:srcRect b="12110"/>
          <a:stretch/>
        </p:blipFill>
        <p:spPr>
          <a:xfrm>
            <a:off x="20" y="10"/>
            <a:ext cx="12191980" cy="6857990"/>
          </a:xfrm>
          <a:prstGeom prst="rect">
            <a:avLst/>
          </a:prstGeom>
        </p:spPr>
      </p:pic>
      <p:sp>
        <p:nvSpPr>
          <p:cNvPr id="2" name="Title 1">
            <a:extLst>
              <a:ext uri="{FF2B5EF4-FFF2-40B4-BE49-F238E27FC236}">
                <a16:creationId xmlns:a16="http://schemas.microsoft.com/office/drawing/2014/main" id="{8F41723C-A7E7-A4F9-7FA8-B4D834ECDFF5}"/>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Firewall</a:t>
            </a:r>
          </a:p>
        </p:txBody>
      </p:sp>
    </p:spTree>
    <p:extLst>
      <p:ext uri="{BB962C8B-B14F-4D97-AF65-F5344CB8AC3E}">
        <p14:creationId xmlns:p14="http://schemas.microsoft.com/office/powerpoint/2010/main" val="25851943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CB1F-13F2-5316-E046-686AECBF16BC}"/>
              </a:ext>
            </a:extLst>
          </p:cNvPr>
          <p:cNvSpPr>
            <a:spLocks noGrp="1"/>
          </p:cNvSpPr>
          <p:nvPr>
            <p:ph type="title"/>
          </p:nvPr>
        </p:nvSpPr>
        <p:spPr>
          <a:xfrm>
            <a:off x="7407402" y="147637"/>
            <a:ext cx="4686300" cy="1066800"/>
          </a:xfrm>
        </p:spPr>
        <p:txBody>
          <a:bodyPr/>
          <a:lstStyle/>
          <a:p>
            <a:r>
              <a:rPr lang="en-US" sz="4400" dirty="0"/>
              <a:t>Time-based Access</a:t>
            </a:r>
            <a:endParaRPr lang="en-US" dirty="0"/>
          </a:p>
        </p:txBody>
      </p:sp>
      <p:sp>
        <p:nvSpPr>
          <p:cNvPr id="3" name="Content Placeholder 2">
            <a:extLst>
              <a:ext uri="{FF2B5EF4-FFF2-40B4-BE49-F238E27FC236}">
                <a16:creationId xmlns:a16="http://schemas.microsoft.com/office/drawing/2014/main" id="{5431A8BA-8A8A-3A24-001A-CCA7FDD662DD}"/>
              </a:ext>
            </a:extLst>
          </p:cNvPr>
          <p:cNvSpPr>
            <a:spLocks noGrp="1"/>
          </p:cNvSpPr>
          <p:nvPr>
            <p:ph idx="1"/>
          </p:nvPr>
        </p:nvSpPr>
        <p:spPr>
          <a:xfrm>
            <a:off x="7693152" y="1725041"/>
            <a:ext cx="4114800" cy="4351338"/>
          </a:xfrm>
        </p:spPr>
        <p:txBody>
          <a:bodyPr>
            <a:normAutofit/>
          </a:bodyPr>
          <a:lstStyle/>
          <a:p>
            <a:pPr marL="0" indent="0" algn="ctr">
              <a:buNone/>
            </a:pPr>
            <a:r>
              <a:rPr lang="en-US" dirty="0"/>
              <a:t>This slide displays the output of the DMZ route table after applying time-based access controls. The routing table reflects the addition of a new route, verifying successful configuration of scheduled access to the internal network via the specified gateway.</a:t>
            </a:r>
          </a:p>
        </p:txBody>
      </p:sp>
      <p:pic>
        <p:nvPicPr>
          <p:cNvPr id="4" name="Picture 3">
            <a:extLst>
              <a:ext uri="{FF2B5EF4-FFF2-40B4-BE49-F238E27FC236}">
                <a16:creationId xmlns:a16="http://schemas.microsoft.com/office/drawing/2014/main" id="{BBDEA778-B148-4B75-F952-72F75DA798AF}"/>
              </a:ext>
            </a:extLst>
          </p:cNvPr>
          <p:cNvPicPr>
            <a:picLocks noChangeAspect="1"/>
          </p:cNvPicPr>
          <p:nvPr/>
        </p:nvPicPr>
        <p:blipFill>
          <a:blip r:embed="rId2"/>
          <a:stretch>
            <a:fillRect/>
          </a:stretch>
        </p:blipFill>
        <p:spPr>
          <a:xfrm>
            <a:off x="0" y="9538"/>
            <a:ext cx="7278624" cy="6848462"/>
          </a:xfrm>
          <a:prstGeom prst="rect">
            <a:avLst/>
          </a:prstGeom>
        </p:spPr>
      </p:pic>
    </p:spTree>
    <p:extLst>
      <p:ext uri="{BB962C8B-B14F-4D97-AF65-F5344CB8AC3E}">
        <p14:creationId xmlns:p14="http://schemas.microsoft.com/office/powerpoint/2010/main" val="1133099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12F1-2370-3E2D-33D5-AB8594E49360}"/>
              </a:ext>
            </a:extLst>
          </p:cNvPr>
          <p:cNvSpPr>
            <a:spLocks noGrp="1"/>
          </p:cNvSpPr>
          <p:nvPr>
            <p:ph type="title"/>
          </p:nvPr>
        </p:nvSpPr>
        <p:spPr>
          <a:xfrm>
            <a:off x="3707892" y="218060"/>
            <a:ext cx="4776216" cy="961516"/>
          </a:xfrm>
        </p:spPr>
        <p:txBody>
          <a:bodyPr/>
          <a:lstStyle/>
          <a:p>
            <a:r>
              <a:rPr lang="en-US" sz="4400" dirty="0"/>
              <a:t>Time-based Access</a:t>
            </a:r>
            <a:endParaRPr lang="en-US" dirty="0"/>
          </a:p>
        </p:txBody>
      </p:sp>
      <p:sp>
        <p:nvSpPr>
          <p:cNvPr id="3" name="Content Placeholder 2">
            <a:extLst>
              <a:ext uri="{FF2B5EF4-FFF2-40B4-BE49-F238E27FC236}">
                <a16:creationId xmlns:a16="http://schemas.microsoft.com/office/drawing/2014/main" id="{B436DF75-48CA-A2CC-449F-8C887B516258}"/>
              </a:ext>
            </a:extLst>
          </p:cNvPr>
          <p:cNvSpPr>
            <a:spLocks noGrp="1"/>
          </p:cNvSpPr>
          <p:nvPr>
            <p:ph idx="1"/>
          </p:nvPr>
        </p:nvSpPr>
        <p:spPr>
          <a:xfrm>
            <a:off x="8119872" y="2170561"/>
            <a:ext cx="3538728" cy="4351338"/>
          </a:xfrm>
        </p:spPr>
        <p:txBody>
          <a:bodyPr>
            <a:normAutofit fontScale="92500" lnSpcReduction="20000"/>
          </a:bodyPr>
          <a:lstStyle/>
          <a:p>
            <a:pPr marL="0" indent="0" algn="ctr">
              <a:buNone/>
            </a:pPr>
            <a:r>
              <a:rPr lang="en-US" dirty="0"/>
              <a:t>This slide demonstrates successful time-based access by showing a ping from the Ubuntu Web VM to the DMZ VM. Initially blocked, the ping is later successful after the appropriate access time window is enabled, confirming the rule's effectiveness.</a:t>
            </a:r>
          </a:p>
        </p:txBody>
      </p:sp>
      <p:pic>
        <p:nvPicPr>
          <p:cNvPr id="4" name="Picture 3">
            <a:extLst>
              <a:ext uri="{FF2B5EF4-FFF2-40B4-BE49-F238E27FC236}">
                <a16:creationId xmlns:a16="http://schemas.microsoft.com/office/drawing/2014/main" id="{258D78F8-3D32-DB30-A078-0A6635A6AE5B}"/>
              </a:ext>
            </a:extLst>
          </p:cNvPr>
          <p:cNvPicPr>
            <a:picLocks noChangeAspect="1"/>
          </p:cNvPicPr>
          <p:nvPr/>
        </p:nvPicPr>
        <p:blipFill>
          <a:blip r:embed="rId2"/>
          <a:stretch>
            <a:fillRect/>
          </a:stretch>
        </p:blipFill>
        <p:spPr>
          <a:xfrm>
            <a:off x="0" y="1834461"/>
            <a:ext cx="7571888" cy="5023539"/>
          </a:xfrm>
          <a:prstGeom prst="rect">
            <a:avLst/>
          </a:prstGeom>
        </p:spPr>
      </p:pic>
    </p:spTree>
    <p:extLst>
      <p:ext uri="{BB962C8B-B14F-4D97-AF65-F5344CB8AC3E}">
        <p14:creationId xmlns:p14="http://schemas.microsoft.com/office/powerpoint/2010/main" val="64789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621B-07EA-60B6-6B80-907E3E962AB2}"/>
              </a:ext>
            </a:extLst>
          </p:cNvPr>
          <p:cNvSpPr>
            <a:spLocks noGrp="1"/>
          </p:cNvSpPr>
          <p:nvPr>
            <p:ph type="title"/>
          </p:nvPr>
        </p:nvSpPr>
        <p:spPr>
          <a:xfrm>
            <a:off x="3810190" y="493141"/>
            <a:ext cx="4571619" cy="485267"/>
          </a:xfrm>
        </p:spPr>
        <p:txBody>
          <a:bodyPr>
            <a:normAutofit fontScale="90000"/>
          </a:bodyPr>
          <a:lstStyle/>
          <a:p>
            <a:r>
              <a:rPr lang="en-US" sz="4400" dirty="0"/>
              <a:t>Time-based Access</a:t>
            </a:r>
            <a:br>
              <a:rPr lang="en-US" sz="4400" dirty="0"/>
            </a:br>
            <a:endParaRPr lang="en-US" dirty="0"/>
          </a:p>
        </p:txBody>
      </p:sp>
      <p:sp>
        <p:nvSpPr>
          <p:cNvPr id="3" name="Content Placeholder 2">
            <a:extLst>
              <a:ext uri="{FF2B5EF4-FFF2-40B4-BE49-F238E27FC236}">
                <a16:creationId xmlns:a16="http://schemas.microsoft.com/office/drawing/2014/main" id="{5F3DDF52-932A-B808-9C71-D755BE5AF727}"/>
              </a:ext>
            </a:extLst>
          </p:cNvPr>
          <p:cNvSpPr>
            <a:spLocks noGrp="1"/>
          </p:cNvSpPr>
          <p:nvPr>
            <p:ph idx="1"/>
          </p:nvPr>
        </p:nvSpPr>
        <p:spPr>
          <a:xfrm>
            <a:off x="8381809" y="2143127"/>
            <a:ext cx="3191256" cy="4351338"/>
          </a:xfrm>
        </p:spPr>
        <p:txBody>
          <a:bodyPr>
            <a:normAutofit fontScale="92500" lnSpcReduction="10000"/>
          </a:bodyPr>
          <a:lstStyle/>
          <a:p>
            <a:pPr marL="0" indent="0" algn="ctr">
              <a:buNone/>
            </a:pPr>
            <a:r>
              <a:rPr lang="en-US" dirty="0"/>
              <a:t>This slide confirms successful remote SSH login to the OWASP Broken Web Apps VM. The output reflects the implementation of time-based access control rules in the FORWARD chain, enabling secure and scheduled connections.</a:t>
            </a:r>
          </a:p>
        </p:txBody>
      </p:sp>
      <p:pic>
        <p:nvPicPr>
          <p:cNvPr id="4" name="Picture 3">
            <a:extLst>
              <a:ext uri="{FF2B5EF4-FFF2-40B4-BE49-F238E27FC236}">
                <a16:creationId xmlns:a16="http://schemas.microsoft.com/office/drawing/2014/main" id="{F41A1A74-D832-6F97-34AA-CFC887D21939}"/>
              </a:ext>
            </a:extLst>
          </p:cNvPr>
          <p:cNvPicPr>
            <a:picLocks noChangeAspect="1"/>
          </p:cNvPicPr>
          <p:nvPr/>
        </p:nvPicPr>
        <p:blipFill>
          <a:blip r:embed="rId2"/>
          <a:stretch>
            <a:fillRect/>
          </a:stretch>
        </p:blipFill>
        <p:spPr>
          <a:xfrm>
            <a:off x="0" y="1779592"/>
            <a:ext cx="7675529" cy="5078408"/>
          </a:xfrm>
          <a:prstGeom prst="rect">
            <a:avLst/>
          </a:prstGeom>
        </p:spPr>
      </p:pic>
    </p:spTree>
    <p:extLst>
      <p:ext uri="{BB962C8B-B14F-4D97-AF65-F5344CB8AC3E}">
        <p14:creationId xmlns:p14="http://schemas.microsoft.com/office/powerpoint/2010/main" val="159073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0CE1E1C-F7B8-22FE-9AA5-490C4F2705FE}"/>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Challenges Faced</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83B956A6-1A77-183C-D9C5-373A40866DFB}"/>
              </a:ext>
            </a:extLst>
          </p:cNvPr>
          <p:cNvSpPr>
            <a:spLocks noGrp="1" noChangeArrowheads="1"/>
          </p:cNvSpPr>
          <p:nvPr>
            <p:ph idx="1"/>
          </p:nvPr>
        </p:nvSpPr>
        <p:spPr bwMode="auto">
          <a:xfrm>
            <a:off x="1392667" y="2398957"/>
            <a:ext cx="9406666" cy="35261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Configuring Snort rules to detect specific network behaviors like XMAS scans and pings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Decrypting SSL/TLS traffic and validating HTTP GET requests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Analyzing packet details in Wireshark and identifying correct flags and sequences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Interpreting IP tables and route configurations in Linux environments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Troubleshooting unexpected behavior in virtual machines and capturing accurate data</a:t>
            </a:r>
          </a:p>
        </p:txBody>
      </p: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364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A1931E-23CC-07CD-07CD-183BD1D00E48}"/>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Career Skills Gained</a:t>
            </a:r>
          </a:p>
        </p:txBody>
      </p:sp>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CF87F946-2B62-1A97-E109-A91EBA1AB054}"/>
              </a:ext>
            </a:extLst>
          </p:cNvPr>
          <p:cNvSpPr>
            <a:spLocks noGrp="1" noChangeArrowheads="1"/>
          </p:cNvSpPr>
          <p:nvPr>
            <p:ph idx="1"/>
          </p:nvPr>
        </p:nvSpPr>
        <p:spPr bwMode="auto">
          <a:xfrm>
            <a:off x="1392667" y="2398957"/>
            <a:ext cx="9406666" cy="35261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700" b="1" i="0" u="none" strike="noStrike" cap="none" normalizeH="0" baseline="0" dirty="0">
                <a:ln>
                  <a:noFill/>
                </a:ln>
                <a:solidFill>
                  <a:schemeClr val="bg1"/>
                </a:solidFill>
                <a:effectLst/>
                <a:latin typeface="Arial" panose="020B0604020202020204" pitchFamily="34" charset="0"/>
              </a:rPr>
              <a:t>Threat Analysis</a:t>
            </a:r>
            <a:r>
              <a:rPr kumimoji="0" lang="en-US" altLang="en-US" sz="1700" b="0" i="0" u="none" strike="noStrike" cap="none" normalizeH="0" baseline="0" dirty="0">
                <a:ln>
                  <a:noFill/>
                </a:ln>
                <a:solidFill>
                  <a:schemeClr val="bg1"/>
                </a:solidFill>
                <a:effectLst/>
                <a:latin typeface="Arial" panose="020B0604020202020204" pitchFamily="34" charset="0"/>
              </a:rPr>
              <a:t>: Gained hands-on experience identifying and interpreting network attacks using tools like Wireshark and Snort</a:t>
            </a:r>
          </a:p>
          <a:p>
            <a:pPr marL="0" marR="0" lvl="0" indent="0" defTabSz="914400" rtl="0" eaLnBrk="0" fontAlgn="base" latinLnBrk="0" hangingPunct="0">
              <a:spcBef>
                <a:spcPct val="0"/>
              </a:spcBef>
              <a:spcAft>
                <a:spcPts val="600"/>
              </a:spcAft>
              <a:buClrTx/>
              <a:buSzTx/>
              <a:buFontTx/>
              <a:buChar char="•"/>
              <a:tabLst/>
            </a:pPr>
            <a:r>
              <a:rPr kumimoji="0" lang="en-US" altLang="en-US" sz="1700" b="1" i="0" u="none" strike="noStrike" cap="none" normalizeH="0" baseline="0" dirty="0">
                <a:ln>
                  <a:noFill/>
                </a:ln>
                <a:solidFill>
                  <a:schemeClr val="bg1"/>
                </a:solidFill>
                <a:effectLst/>
                <a:latin typeface="Arial" panose="020B0604020202020204" pitchFamily="34" charset="0"/>
              </a:rPr>
              <a:t>Incident Response</a:t>
            </a:r>
            <a:r>
              <a:rPr kumimoji="0" lang="en-US" altLang="en-US" sz="1700" b="0" i="0" u="none" strike="noStrike" cap="none" normalizeH="0" baseline="0" dirty="0">
                <a:ln>
                  <a:noFill/>
                </a:ln>
                <a:solidFill>
                  <a:schemeClr val="bg1"/>
                </a:solidFill>
                <a:effectLst/>
                <a:latin typeface="Arial" panose="020B0604020202020204" pitchFamily="34" charset="0"/>
              </a:rPr>
              <a:t>: Practiced real-time detection and alerting methods essential for cybersecurity operations</a:t>
            </a:r>
          </a:p>
          <a:p>
            <a:pPr marL="0" marR="0" lvl="0" indent="0" defTabSz="914400" rtl="0" eaLnBrk="0" fontAlgn="base" latinLnBrk="0" hangingPunct="0">
              <a:spcBef>
                <a:spcPct val="0"/>
              </a:spcBef>
              <a:spcAft>
                <a:spcPts val="600"/>
              </a:spcAft>
              <a:buClrTx/>
              <a:buSzTx/>
              <a:buFontTx/>
              <a:buChar char="•"/>
              <a:tabLst/>
            </a:pPr>
            <a:r>
              <a:rPr kumimoji="0" lang="en-US" altLang="en-US" sz="1700" b="1" i="0" u="none" strike="noStrike" cap="none" normalizeH="0" baseline="0" dirty="0">
                <a:ln>
                  <a:noFill/>
                </a:ln>
                <a:solidFill>
                  <a:schemeClr val="bg1"/>
                </a:solidFill>
                <a:effectLst/>
                <a:latin typeface="Arial" panose="020B0604020202020204" pitchFamily="34" charset="0"/>
              </a:rPr>
              <a:t>Linux &amp; Networking</a:t>
            </a:r>
            <a:r>
              <a:rPr kumimoji="0" lang="en-US" altLang="en-US" sz="1700" b="0" i="0" u="none" strike="noStrike" cap="none" normalizeH="0" baseline="0" dirty="0">
                <a:ln>
                  <a:noFill/>
                </a:ln>
                <a:solidFill>
                  <a:schemeClr val="bg1"/>
                </a:solidFill>
                <a:effectLst/>
                <a:latin typeface="Arial" panose="020B0604020202020204" pitchFamily="34" charset="0"/>
              </a:rPr>
              <a:t>: Strengthened command-line skills and deepened understanding of routing, IP tables, and open ports</a:t>
            </a:r>
          </a:p>
          <a:p>
            <a:pPr marL="0" marR="0" lvl="0" indent="0" defTabSz="914400" rtl="0" eaLnBrk="0" fontAlgn="base" latinLnBrk="0" hangingPunct="0">
              <a:spcBef>
                <a:spcPct val="0"/>
              </a:spcBef>
              <a:spcAft>
                <a:spcPts val="600"/>
              </a:spcAft>
              <a:buClrTx/>
              <a:buSzTx/>
              <a:buFontTx/>
              <a:buChar char="•"/>
              <a:tabLst/>
            </a:pPr>
            <a:r>
              <a:rPr kumimoji="0" lang="en-US" altLang="en-US" sz="1700" b="1" i="0" u="none" strike="noStrike" cap="none" normalizeH="0" baseline="0" dirty="0">
                <a:ln>
                  <a:noFill/>
                </a:ln>
                <a:solidFill>
                  <a:schemeClr val="bg1"/>
                </a:solidFill>
                <a:effectLst/>
                <a:latin typeface="Arial" panose="020B0604020202020204" pitchFamily="34" charset="0"/>
              </a:rPr>
              <a:t>Security Monitoring</a:t>
            </a:r>
            <a:r>
              <a:rPr kumimoji="0" lang="en-US" altLang="en-US" sz="1700" b="0" i="0" u="none" strike="noStrike" cap="none" normalizeH="0" baseline="0" dirty="0">
                <a:ln>
                  <a:noFill/>
                </a:ln>
                <a:solidFill>
                  <a:schemeClr val="bg1"/>
                </a:solidFill>
                <a:effectLst/>
                <a:latin typeface="Arial" panose="020B0604020202020204" pitchFamily="34" charset="0"/>
              </a:rPr>
              <a:t>: Used SSL/TLS decryption and log analysis to monitor encrypted traffic</a:t>
            </a:r>
          </a:p>
          <a:p>
            <a:pPr marL="0" marR="0" lvl="0" indent="0" defTabSz="914400" rtl="0" eaLnBrk="0" fontAlgn="base" latinLnBrk="0" hangingPunct="0">
              <a:spcBef>
                <a:spcPct val="0"/>
              </a:spcBef>
              <a:spcAft>
                <a:spcPts val="600"/>
              </a:spcAft>
              <a:buClrTx/>
              <a:buSzTx/>
              <a:buFontTx/>
              <a:buChar char="•"/>
              <a:tabLst/>
            </a:pPr>
            <a:r>
              <a:rPr kumimoji="0" lang="en-US" altLang="en-US" sz="1700" b="1" i="0" u="none" strike="noStrike" cap="none" normalizeH="0" baseline="0" dirty="0">
                <a:ln>
                  <a:noFill/>
                </a:ln>
                <a:solidFill>
                  <a:schemeClr val="bg1"/>
                </a:solidFill>
                <a:effectLst/>
                <a:latin typeface="Arial" panose="020B0604020202020204" pitchFamily="34" charset="0"/>
              </a:rPr>
              <a:t>Tool Proficiency</a:t>
            </a:r>
            <a:r>
              <a:rPr kumimoji="0" lang="en-US" altLang="en-US" sz="1700" b="0" i="0" u="none" strike="noStrike" cap="none" normalizeH="0" baseline="0" dirty="0">
                <a:ln>
                  <a:noFill/>
                </a:ln>
                <a:solidFill>
                  <a:schemeClr val="bg1"/>
                </a:solidFill>
                <a:effectLst/>
                <a:latin typeface="Arial" panose="020B0604020202020204" pitchFamily="34" charset="0"/>
              </a:rPr>
              <a:t>: Built confidence working with Snort, Process Monitor, Process Hacker, and virtual environments</a:t>
            </a:r>
          </a:p>
          <a:p>
            <a:pPr marL="0" marR="0" lvl="0" indent="0" defTabSz="914400" rtl="0" eaLnBrk="0" fontAlgn="base" latinLnBrk="0" hangingPunct="0">
              <a:spcBef>
                <a:spcPct val="0"/>
              </a:spcBef>
              <a:spcAft>
                <a:spcPts val="600"/>
              </a:spcAft>
              <a:buClrTx/>
              <a:buSzTx/>
              <a:buFontTx/>
              <a:buChar char="•"/>
              <a:tabLst/>
            </a:pPr>
            <a:r>
              <a:rPr kumimoji="0" lang="en-US" altLang="en-US" sz="1700" b="1" i="0" u="none" strike="noStrike" cap="none" normalizeH="0" baseline="0" dirty="0">
                <a:ln>
                  <a:noFill/>
                </a:ln>
                <a:solidFill>
                  <a:schemeClr val="bg1"/>
                </a:solidFill>
                <a:effectLst/>
                <a:latin typeface="Arial" panose="020B0604020202020204" pitchFamily="34" charset="0"/>
              </a:rPr>
              <a:t>Critical Thinking</a:t>
            </a:r>
            <a:r>
              <a:rPr kumimoji="0" lang="en-US" altLang="en-US" sz="1700" b="0" i="0" u="none" strike="noStrike" cap="none" normalizeH="0" baseline="0" dirty="0">
                <a:ln>
                  <a:noFill/>
                </a:ln>
                <a:solidFill>
                  <a:schemeClr val="bg1"/>
                </a:solidFill>
                <a:effectLst/>
                <a:latin typeface="Arial" panose="020B0604020202020204" pitchFamily="34" charset="0"/>
              </a:rPr>
              <a:t>: Learned how to troubleshoot, validate findings, and correlate logs with expected outcomes</a:t>
            </a: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36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F302838-1F20-D884-D4D0-3396D7A40860}"/>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Conclusion</a:t>
            </a:r>
          </a:p>
        </p:txBody>
      </p:sp>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E88A1166-A349-82B1-7620-E26675A0AEC8}"/>
              </a:ext>
            </a:extLst>
          </p:cNvPr>
          <p:cNvSpPr>
            <a:spLocks noGrp="1" noChangeArrowheads="1"/>
          </p:cNvSpPr>
          <p:nvPr>
            <p:ph idx="1"/>
          </p:nvPr>
        </p:nvSpPr>
        <p:spPr bwMode="auto">
          <a:xfrm>
            <a:off x="1392667" y="2398957"/>
            <a:ext cx="9406666" cy="35261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This project provided a comprehensive overview of infrastructure security concepts in action</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Reinforced key skills in threat detection, analysis, and secure network practices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Hands-on labs with real tools like Wireshark and Snort helped simulate real-world cybersecurity scenarios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Developed confidence in managing incidents, configuring systems, and interpreting logs</a:t>
            </a:r>
          </a:p>
          <a:p>
            <a:pPr marL="0" marR="0" lvl="0" indent="0" defTabSz="914400" rtl="0" eaLnBrk="0" fontAlgn="base" latinLnBrk="0" hangingPunct="0">
              <a:spcBef>
                <a:spcPct val="0"/>
              </a:spcBef>
              <a:spcAft>
                <a:spcPts val="600"/>
              </a:spcAft>
              <a:buClrTx/>
              <a:buSzTx/>
              <a:buFontTx/>
              <a:buChar char="•"/>
              <a:tabLst/>
            </a:pPr>
            <a:r>
              <a:rPr kumimoji="0" lang="en-US" altLang="en-US" sz="2000" b="0" i="0" u="none" strike="noStrike" cap="none" normalizeH="0" baseline="0">
                <a:ln>
                  <a:noFill/>
                </a:ln>
                <a:solidFill>
                  <a:schemeClr val="bg1"/>
                </a:solidFill>
                <a:effectLst/>
                <a:latin typeface="Arial" panose="020B0604020202020204" pitchFamily="34" charset="0"/>
              </a:rPr>
              <a:t>Prepared to apply these foundational skills in professional cybersecurity environments</a:t>
            </a: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487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DCBE2CA-20C1-701B-0AB9-245438CBDD4F}"/>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References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2793E8-7EDA-48EC-8BB3-E1C2445164B5}"/>
              </a:ext>
            </a:extLst>
          </p:cNvPr>
          <p:cNvSpPr>
            <a:spLocks noGrp="1"/>
          </p:cNvSpPr>
          <p:nvPr>
            <p:ph idx="1"/>
          </p:nvPr>
        </p:nvSpPr>
        <p:spPr>
          <a:xfrm>
            <a:off x="1392667" y="2398957"/>
            <a:ext cx="9406666" cy="3526144"/>
          </a:xfrm>
        </p:spPr>
        <p:txBody>
          <a:bodyPr>
            <a:normAutofit/>
          </a:bodyPr>
          <a:lstStyle/>
          <a:p>
            <a:pPr marL="342900" lvl="0" indent="-228600">
              <a:buFont typeface="Arial" panose="020B0604020202020204" pitchFamily="34" charset="0"/>
              <a:buChar char="•"/>
            </a:pPr>
            <a:r>
              <a:rPr lang="en-US" sz="2000">
                <a:solidFill>
                  <a:schemeClr val="bg1"/>
                </a:solidFill>
                <a:hlinkClick r:id="rId2"/>
              </a:rPr>
              <a:t>https://www.imperva.com/learn/performance/time-to-live-ttl/</a:t>
            </a:r>
            <a:endParaRPr lang="en-US" sz="2000">
              <a:solidFill>
                <a:schemeClr val="bg1"/>
              </a:solidFill>
            </a:endParaRPr>
          </a:p>
          <a:p>
            <a:pPr marL="342900" lvl="0" indent="-228600">
              <a:buFont typeface="Arial" panose="020B0604020202020204" pitchFamily="34" charset="0"/>
              <a:buChar char="•"/>
            </a:pPr>
            <a:r>
              <a:rPr lang="en-US" sz="2000">
                <a:solidFill>
                  <a:schemeClr val="bg1"/>
                </a:solidFill>
                <a:hlinkClick r:id="rId3"/>
              </a:rPr>
              <a:t>https://www.geeksforgeeks.org/tcp-connection-termination/</a:t>
            </a:r>
            <a:endParaRPr lang="en-US" sz="2000">
              <a:solidFill>
                <a:schemeClr val="bg1"/>
              </a:solidFill>
            </a:endParaRPr>
          </a:p>
          <a:p>
            <a:pPr marL="342900" lvl="0" indent="-228600">
              <a:buFont typeface="Arial" panose="020B0604020202020204" pitchFamily="34" charset="0"/>
              <a:buChar char="•"/>
            </a:pPr>
            <a:r>
              <a:rPr lang="en-US" sz="2000">
                <a:solidFill>
                  <a:schemeClr val="bg1"/>
                </a:solidFill>
                <a:hlinkClick r:id="rId4"/>
              </a:rPr>
              <a:t>https://wiki.openssl.org/index.php/Command_Line_Utilities</a:t>
            </a:r>
            <a:endParaRPr lang="en-US" sz="2000">
              <a:solidFill>
                <a:schemeClr val="bg1"/>
              </a:solidFill>
            </a:endParaRPr>
          </a:p>
          <a:p>
            <a:pPr marL="342900" lvl="0" indent="-228600">
              <a:buFont typeface="Arial" panose="020B0604020202020204" pitchFamily="34" charset="0"/>
              <a:buChar char="•"/>
            </a:pPr>
            <a:r>
              <a:rPr lang="en-US" sz="2000">
                <a:solidFill>
                  <a:schemeClr val="bg1"/>
                </a:solidFill>
                <a:hlinkClick r:id="rId5"/>
              </a:rPr>
              <a:t>https://wireshark.org/docs/</a:t>
            </a:r>
            <a:endParaRPr lang="en-US" sz="2000">
              <a:solidFill>
                <a:schemeClr val="bg1"/>
              </a:solidFill>
            </a:endParaRPr>
          </a:p>
          <a:p>
            <a:pPr marL="342900" lvl="0" indent="-228600">
              <a:buFont typeface="Arial" panose="020B0604020202020204" pitchFamily="34" charset="0"/>
              <a:buChar char="•"/>
            </a:pPr>
            <a:endParaRPr lang="en-US" sz="2000">
              <a:solidFill>
                <a:schemeClr val="bg1"/>
              </a:solidFill>
            </a:endParaRPr>
          </a:p>
          <a:p>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48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679C49D-6CA4-B20A-4273-B6296BF4A0A5}"/>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Project Overview</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A6399C8D-EDB9-7038-82EB-D8CED1C3CE06}"/>
              </a:ext>
            </a:extLst>
          </p:cNvPr>
          <p:cNvSpPr>
            <a:spLocks noGrp="1"/>
          </p:cNvSpPr>
          <p:nvPr>
            <p:ph idx="1"/>
          </p:nvPr>
        </p:nvSpPr>
        <p:spPr>
          <a:xfrm>
            <a:off x="1392667" y="2398957"/>
            <a:ext cx="9406666" cy="3526144"/>
          </a:xfrm>
        </p:spPr>
        <p:txBody>
          <a:bodyPr>
            <a:normAutofit/>
          </a:bodyPr>
          <a:lstStyle/>
          <a:p>
            <a:pPr marL="0" indent="0">
              <a:buNone/>
            </a:pPr>
            <a:r>
              <a:rPr lang="en-US" sz="1600">
                <a:solidFill>
                  <a:schemeClr val="bg1"/>
                </a:solidFill>
              </a:rPr>
              <a:t>This project explores the fundamentals of infrastructure security through hands-on implementation of industry relevant techniques and tools. Each module provided practical experience in identifying, mitigating, and analyzing threats in modern IT environments. Activities include:</a:t>
            </a:r>
            <a:br>
              <a:rPr lang="en-US" sz="1600">
                <a:solidFill>
                  <a:schemeClr val="bg1"/>
                </a:solidFill>
              </a:rPr>
            </a:br>
            <a:r>
              <a:rPr lang="en-US" sz="1600">
                <a:solidFill>
                  <a:schemeClr val="bg1"/>
                </a:solidFill>
              </a:rPr>
              <a:t>Configuring firewall rules for secure system access</a:t>
            </a:r>
          </a:p>
          <a:p>
            <a:r>
              <a:rPr lang="en-US" sz="1600">
                <a:solidFill>
                  <a:schemeClr val="bg1"/>
                </a:solidFill>
              </a:rPr>
              <a:t>Deploying and testing Snort intrusion detection sensors</a:t>
            </a:r>
          </a:p>
          <a:p>
            <a:r>
              <a:rPr lang="en-US" sz="1600">
                <a:solidFill>
                  <a:schemeClr val="bg1"/>
                </a:solidFill>
              </a:rPr>
              <a:t>Analyzing network traffic using Wireshark to detect malicious patterns</a:t>
            </a:r>
          </a:p>
          <a:p>
            <a:r>
              <a:rPr lang="en-US" sz="1600">
                <a:solidFill>
                  <a:schemeClr val="bg1"/>
                </a:solidFill>
              </a:rPr>
              <a:t>Implementing and validating SSL encryption for secure communications</a:t>
            </a:r>
          </a:p>
          <a:p>
            <a:r>
              <a:rPr lang="en-US" sz="1600">
                <a:solidFill>
                  <a:schemeClr val="bg1"/>
                </a:solidFill>
              </a:rPr>
              <a:t>Performing vulnerability assessments and simulated exploitations</a:t>
            </a:r>
          </a:p>
          <a:p>
            <a:r>
              <a:rPr lang="en-US" sz="1600">
                <a:solidFill>
                  <a:schemeClr val="bg1"/>
                </a:solidFill>
              </a:rPr>
              <a:t>Conducting live memory analysis to uncover hidden threats</a:t>
            </a:r>
          </a:p>
          <a:p>
            <a:pPr marL="0" indent="0">
              <a:buNone/>
            </a:pPr>
            <a:r>
              <a:rPr lang="en-US" sz="1600">
                <a:solidFill>
                  <a:schemeClr val="bg1"/>
                </a:solidFill>
              </a:rPr>
              <a:t>These tasks simulated real-world cybersecurity responsibilities and helped build a foundation in defensive security strategies, aligned with the expectations of today’s IT and cybersecurity job market. </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54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lorful network cables">
            <a:extLst>
              <a:ext uri="{FF2B5EF4-FFF2-40B4-BE49-F238E27FC236}">
                <a16:creationId xmlns:a16="http://schemas.microsoft.com/office/drawing/2014/main" id="{C3102399-61C3-26D6-346F-D49263DFBDEF}"/>
              </a:ext>
            </a:extLst>
          </p:cNvPr>
          <p:cNvPicPr>
            <a:picLocks noChangeAspect="1"/>
          </p:cNvPicPr>
          <p:nvPr/>
        </p:nvPicPr>
        <p:blipFill>
          <a:blip r:embed="rId2">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56E63B7-8ABC-22D7-E664-E485F3348804}"/>
              </a:ext>
            </a:extLst>
          </p:cNvPr>
          <p:cNvSpPr>
            <a:spLocks noGrp="1"/>
          </p:cNvSpPr>
          <p:nvPr>
            <p:ph type="title"/>
          </p:nvPr>
        </p:nvSpPr>
        <p:spPr>
          <a:xfrm>
            <a:off x="965200" y="1925320"/>
            <a:ext cx="10261600" cy="3564869"/>
          </a:xfrm>
        </p:spPr>
        <p:txBody>
          <a:bodyPr vert="horz" lIns="91440" tIns="45720" rIns="91440" bIns="45720" rtlCol="0" anchor="b">
            <a:normAutofit/>
          </a:bodyPr>
          <a:lstStyle/>
          <a:p>
            <a:pPr algn="ctr"/>
            <a:r>
              <a:rPr lang="en-US" sz="8900" dirty="0">
                <a:ln w="22225">
                  <a:solidFill>
                    <a:schemeClr val="tx1"/>
                  </a:solidFill>
                  <a:miter lim="800000"/>
                </a:ln>
                <a:noFill/>
              </a:rPr>
              <a:t>Manual Vulnerability Analysis</a:t>
            </a:r>
          </a:p>
        </p:txBody>
      </p:sp>
    </p:spTree>
    <p:extLst>
      <p:ext uri="{BB962C8B-B14F-4D97-AF65-F5344CB8AC3E}">
        <p14:creationId xmlns:p14="http://schemas.microsoft.com/office/powerpoint/2010/main" val="23410417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4893-A53A-6AF3-A663-7EC4B3B54BC1}"/>
              </a:ext>
            </a:extLst>
          </p:cNvPr>
          <p:cNvSpPr>
            <a:spLocks noGrp="1"/>
          </p:cNvSpPr>
          <p:nvPr>
            <p:ph type="title"/>
          </p:nvPr>
        </p:nvSpPr>
        <p:spPr>
          <a:xfrm>
            <a:off x="2574036" y="301117"/>
            <a:ext cx="7043928" cy="1325563"/>
          </a:xfrm>
        </p:spPr>
        <p:txBody>
          <a:bodyPr/>
          <a:lstStyle/>
          <a:p>
            <a:r>
              <a:rPr lang="en-US" dirty="0"/>
              <a:t>Target Discovery with </a:t>
            </a:r>
            <a:r>
              <a:rPr lang="en-US" dirty="0" err="1"/>
              <a:t>nbtscan</a:t>
            </a:r>
            <a:endParaRPr lang="en-US" dirty="0"/>
          </a:p>
        </p:txBody>
      </p:sp>
      <p:sp>
        <p:nvSpPr>
          <p:cNvPr id="3" name="Content Placeholder 2">
            <a:extLst>
              <a:ext uri="{FF2B5EF4-FFF2-40B4-BE49-F238E27FC236}">
                <a16:creationId xmlns:a16="http://schemas.microsoft.com/office/drawing/2014/main" id="{853D0BD7-8C9C-7056-C102-D32FBAAECA52}"/>
              </a:ext>
            </a:extLst>
          </p:cNvPr>
          <p:cNvSpPr>
            <a:spLocks noGrp="1"/>
          </p:cNvSpPr>
          <p:nvPr>
            <p:ph idx="1"/>
          </p:nvPr>
        </p:nvSpPr>
        <p:spPr>
          <a:xfrm>
            <a:off x="7762875" y="2574120"/>
            <a:ext cx="4429125" cy="4026563"/>
          </a:xfrm>
        </p:spPr>
        <p:txBody>
          <a:bodyPr>
            <a:normAutofit fontScale="85000" lnSpcReduction="20000"/>
          </a:bodyPr>
          <a:lstStyle/>
          <a:p>
            <a:pPr marL="0" indent="0" algn="ctr">
              <a:buNone/>
            </a:pPr>
            <a:r>
              <a:rPr lang="en-US" dirty="0"/>
              <a:t>The </a:t>
            </a:r>
            <a:r>
              <a:rPr lang="en-US" dirty="0" err="1"/>
              <a:t>nbtscan</a:t>
            </a:r>
            <a:r>
              <a:rPr lang="en-US" dirty="0"/>
              <a:t> command was used to enumerate devices on the local subnet (192.168.177.0/24).</a:t>
            </a:r>
          </a:p>
          <a:p>
            <a:pPr marL="0" indent="0" algn="ctr">
              <a:buNone/>
            </a:pPr>
            <a:r>
              <a:rPr lang="en-US" dirty="0"/>
              <a:t>Two key targets were identified:</a:t>
            </a:r>
          </a:p>
          <a:p>
            <a:pPr algn="ctr"/>
            <a:r>
              <a:rPr lang="en-US" dirty="0"/>
              <a:t>192.168.177.13 – Hostname: EASY225 (Windows Server 2003)</a:t>
            </a:r>
          </a:p>
          <a:p>
            <a:pPr algn="ctr"/>
            <a:r>
              <a:rPr lang="en-US" dirty="0"/>
              <a:t>192.168.177.25 – Hostname: CEH-WIN7 (Windows 7)</a:t>
            </a:r>
          </a:p>
          <a:p>
            <a:pPr marL="0" indent="0" algn="ctr">
              <a:buNone/>
            </a:pPr>
            <a:r>
              <a:rPr lang="en-US" dirty="0"/>
              <a:t>These hosts were selected for further vulnerability scanning and exploitation.</a:t>
            </a:r>
          </a:p>
        </p:txBody>
      </p:sp>
      <p:pic>
        <p:nvPicPr>
          <p:cNvPr id="5" name="Picture 4">
            <a:extLst>
              <a:ext uri="{FF2B5EF4-FFF2-40B4-BE49-F238E27FC236}">
                <a16:creationId xmlns:a16="http://schemas.microsoft.com/office/drawing/2014/main" id="{F9F7108C-B584-67D7-1030-D508459EF603}"/>
              </a:ext>
            </a:extLst>
          </p:cNvPr>
          <p:cNvPicPr>
            <a:picLocks noChangeAspect="1"/>
          </p:cNvPicPr>
          <p:nvPr/>
        </p:nvPicPr>
        <p:blipFill>
          <a:blip r:embed="rId2"/>
          <a:stretch>
            <a:fillRect/>
          </a:stretch>
        </p:blipFill>
        <p:spPr>
          <a:xfrm>
            <a:off x="0" y="2316804"/>
            <a:ext cx="7762875" cy="4541196"/>
          </a:xfrm>
          <a:prstGeom prst="rect">
            <a:avLst/>
          </a:prstGeom>
        </p:spPr>
      </p:pic>
    </p:spTree>
    <p:extLst>
      <p:ext uri="{BB962C8B-B14F-4D97-AF65-F5344CB8AC3E}">
        <p14:creationId xmlns:p14="http://schemas.microsoft.com/office/powerpoint/2010/main" val="247660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2EA-C8D5-86BA-AD9A-B28D63E0DC9B}"/>
              </a:ext>
            </a:extLst>
          </p:cNvPr>
          <p:cNvSpPr>
            <a:spLocks noGrp="1"/>
          </p:cNvSpPr>
          <p:nvPr>
            <p:ph type="title"/>
          </p:nvPr>
        </p:nvSpPr>
        <p:spPr>
          <a:xfrm>
            <a:off x="1839468" y="160654"/>
            <a:ext cx="8513064" cy="949325"/>
          </a:xfrm>
        </p:spPr>
        <p:txBody>
          <a:bodyPr>
            <a:normAutofit fontScale="90000"/>
          </a:bodyPr>
          <a:lstStyle/>
          <a:p>
            <a:r>
              <a:rPr lang="en-US" dirty="0"/>
              <a:t>Vulnerability Scanning with Nmap Script</a:t>
            </a:r>
          </a:p>
        </p:txBody>
      </p:sp>
      <p:sp>
        <p:nvSpPr>
          <p:cNvPr id="3" name="Content Placeholder 2">
            <a:extLst>
              <a:ext uri="{FF2B5EF4-FFF2-40B4-BE49-F238E27FC236}">
                <a16:creationId xmlns:a16="http://schemas.microsoft.com/office/drawing/2014/main" id="{B18DBF7D-4872-08FE-965F-D624EDF6614C}"/>
              </a:ext>
            </a:extLst>
          </p:cNvPr>
          <p:cNvSpPr>
            <a:spLocks noGrp="1"/>
          </p:cNvSpPr>
          <p:nvPr>
            <p:ph idx="1"/>
          </p:nvPr>
        </p:nvSpPr>
        <p:spPr>
          <a:xfrm>
            <a:off x="7168896" y="2000238"/>
            <a:ext cx="4733544" cy="4351338"/>
          </a:xfrm>
        </p:spPr>
        <p:txBody>
          <a:bodyPr>
            <a:normAutofit fontScale="85000" lnSpcReduction="20000"/>
          </a:bodyPr>
          <a:lstStyle/>
          <a:p>
            <a:pPr algn="ctr"/>
            <a:r>
              <a:rPr lang="en-US" dirty="0"/>
              <a:t>Ran an Nmap NSE script to detect known SMB </a:t>
            </a:r>
            <a:r>
              <a:rPr lang="en-US" dirty="0" err="1"/>
              <a:t>vulnerabilities:nmap</a:t>
            </a:r>
            <a:r>
              <a:rPr lang="en-US" dirty="0"/>
              <a:t> --script smb-vuln-ms08-067.nse 192.168.177.13</a:t>
            </a:r>
          </a:p>
          <a:p>
            <a:pPr algn="ctr"/>
            <a:r>
              <a:rPr lang="en-US" dirty="0"/>
              <a:t>Host 192.168.177.13 was found to be vulnerable to MS08-067.</a:t>
            </a:r>
          </a:p>
          <a:p>
            <a:pPr algn="ctr"/>
            <a:r>
              <a:rPr lang="en-US" dirty="0"/>
              <a:t>This vulnerability allows remote code execution via a buffer overflow in the Server service.</a:t>
            </a:r>
          </a:p>
          <a:p>
            <a:pPr algn="ctr"/>
            <a:r>
              <a:rPr lang="en-US" dirty="0"/>
              <a:t>Confirmed presence of open ports such as FTP, Telnet, RPC, and SMB services that further expose the system.</a:t>
            </a:r>
          </a:p>
        </p:txBody>
      </p:sp>
      <p:pic>
        <p:nvPicPr>
          <p:cNvPr id="5" name="Picture 4">
            <a:extLst>
              <a:ext uri="{FF2B5EF4-FFF2-40B4-BE49-F238E27FC236}">
                <a16:creationId xmlns:a16="http://schemas.microsoft.com/office/drawing/2014/main" id="{738A3BEE-EE26-71E8-F050-AD18C6385A5E}"/>
              </a:ext>
            </a:extLst>
          </p:cNvPr>
          <p:cNvPicPr>
            <a:picLocks noChangeAspect="1"/>
          </p:cNvPicPr>
          <p:nvPr/>
        </p:nvPicPr>
        <p:blipFill>
          <a:blip r:embed="rId2"/>
          <a:stretch>
            <a:fillRect/>
          </a:stretch>
        </p:blipFill>
        <p:spPr>
          <a:xfrm>
            <a:off x="-1" y="1493815"/>
            <a:ext cx="6924675" cy="5364185"/>
          </a:xfrm>
          <a:prstGeom prst="rect">
            <a:avLst/>
          </a:prstGeom>
        </p:spPr>
      </p:pic>
    </p:spTree>
    <p:extLst>
      <p:ext uri="{BB962C8B-B14F-4D97-AF65-F5344CB8AC3E}">
        <p14:creationId xmlns:p14="http://schemas.microsoft.com/office/powerpoint/2010/main" val="294922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8" name="Picture 197" descr="Colorful pins connected with a thread">
            <a:extLst>
              <a:ext uri="{FF2B5EF4-FFF2-40B4-BE49-F238E27FC236}">
                <a16:creationId xmlns:a16="http://schemas.microsoft.com/office/drawing/2014/main" id="{73F805D6-3571-8856-C5D6-167A05C9B940}"/>
              </a:ext>
            </a:extLst>
          </p:cNvPr>
          <p:cNvPicPr>
            <a:picLocks noChangeAspect="1"/>
          </p:cNvPicPr>
          <p:nvPr/>
        </p:nvPicPr>
        <p:blipFill>
          <a:blip r:embed="rId2">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1275600-02A3-A7B0-2B64-8FB3E17B1138}"/>
              </a:ext>
            </a:extLst>
          </p:cNvPr>
          <p:cNvSpPr>
            <a:spLocks noGrp="1"/>
          </p:cNvSpPr>
          <p:nvPr>
            <p:ph type="title"/>
          </p:nvPr>
        </p:nvSpPr>
        <p:spPr>
          <a:xfrm>
            <a:off x="1273175" y="2114550"/>
            <a:ext cx="9645650" cy="2896859"/>
          </a:xfrm>
        </p:spPr>
        <p:txBody>
          <a:bodyPr vert="horz" lIns="91440" tIns="45720" rIns="91440" bIns="45720" rtlCol="0" anchor="b">
            <a:normAutofit fontScale="90000"/>
          </a:bodyPr>
          <a:lstStyle/>
          <a:p>
            <a:r>
              <a:rPr lang="en-US" sz="11500" dirty="0">
                <a:ln w="22225">
                  <a:solidFill>
                    <a:schemeClr val="tx1"/>
                  </a:solidFill>
                  <a:miter lim="800000"/>
                </a:ln>
                <a:noFill/>
              </a:rPr>
              <a:t>Intrusion Analysis Using Wireshark</a:t>
            </a:r>
          </a:p>
        </p:txBody>
      </p:sp>
    </p:spTree>
    <p:extLst>
      <p:ext uri="{BB962C8B-B14F-4D97-AF65-F5344CB8AC3E}">
        <p14:creationId xmlns:p14="http://schemas.microsoft.com/office/powerpoint/2010/main" val="31751970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82AACC-2C13-0CE7-C82E-FFE78964AFF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Basic Attack Analysis</a:t>
            </a:r>
          </a:p>
        </p:txBody>
      </p:sp>
      <p:sp>
        <p:nvSpPr>
          <p:cNvPr id="3" name="Content Placeholder 2">
            <a:extLst>
              <a:ext uri="{FF2B5EF4-FFF2-40B4-BE49-F238E27FC236}">
                <a16:creationId xmlns:a16="http://schemas.microsoft.com/office/drawing/2014/main" id="{98296718-01EE-3C75-16B9-C009F591DEA1}"/>
              </a:ext>
            </a:extLst>
          </p:cNvPr>
          <p:cNvSpPr>
            <a:spLocks noGrp="1"/>
          </p:cNvSpPr>
          <p:nvPr>
            <p:ph idx="1"/>
          </p:nvPr>
        </p:nvSpPr>
        <p:spPr>
          <a:xfrm>
            <a:off x="838200" y="2010833"/>
            <a:ext cx="5096934" cy="4166130"/>
          </a:xfrm>
        </p:spPr>
        <p:txBody>
          <a:bodyPr vert="horz" lIns="91440" tIns="45720" rIns="91440" bIns="45720" rtlCol="0">
            <a:normAutofit/>
          </a:bodyPr>
          <a:lstStyle/>
          <a:p>
            <a:pPr marL="342900" lvl="0"/>
            <a:r>
              <a:rPr lang="en-US" sz="1300"/>
              <a:t>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   </a:t>
            </a:r>
            <a:br>
              <a:rPr lang="en-US" sz="1300"/>
            </a:br>
            <a:r>
              <a:rPr lang="en-US" sz="1300"/>
              <a:t>Capture 20 Packet – TTL = 64, size = 98. Capture 22 Packet – TTL = 128, size = 740 </a:t>
            </a:r>
            <a:br>
              <a:rPr lang="en-US" sz="1300"/>
            </a:br>
            <a:r>
              <a:rPr lang="en-US" sz="1300"/>
              <a:t>Different operating systems used for both packets.</a:t>
            </a:r>
          </a:p>
          <a:p>
            <a:pPr marL="342900" lvl="0"/>
            <a:r>
              <a:rPr lang="en-US" sz="1300"/>
              <a:t>Do a little Internet research to discover which operating systems use the specific values in their ping commands. What operating system generated the echo request in capture 20?</a:t>
            </a:r>
            <a:br>
              <a:rPr lang="en-US" sz="1300"/>
            </a:br>
            <a:r>
              <a:rPr lang="en-US" sz="1300"/>
              <a:t>Linux/MAC OS has a TTL value of 64</a:t>
            </a:r>
          </a:p>
          <a:p>
            <a:pPr marL="342900" lvl="0"/>
            <a:r>
              <a:rPr lang="en-US" sz="1300"/>
              <a:t>Review packet no. 37 and beyond, what do you think is taking place here? </a:t>
            </a:r>
            <a:br>
              <a:rPr lang="en-US" sz="1300"/>
            </a:br>
            <a:r>
              <a:rPr lang="en-US" sz="1300"/>
              <a:t>Port Scan</a:t>
            </a:r>
          </a:p>
          <a:p>
            <a:pPr marL="342900" lvl="0"/>
            <a:r>
              <a:rPr lang="en-US" sz="1300"/>
              <a:t>Look at capture 22846. What is suspicious about the flag settings in this packet? Stealth Scan</a:t>
            </a:r>
            <a:br>
              <a:rPr lang="en-US" sz="1300"/>
            </a:br>
            <a:r>
              <a:rPr lang="en-US" sz="1300"/>
              <a:t>A proper connection termination should follow the FIN-ACK-FIN-ACK sequence rather than a FIN + PSH + URG combo.</a:t>
            </a:r>
          </a:p>
          <a:p>
            <a:pPr marL="342900" lvl="0"/>
            <a:r>
              <a:rPr lang="en-US" sz="1300"/>
              <a:t>What is the IP address of the host being targeted? 192.168.25.50</a:t>
            </a:r>
          </a:p>
          <a:p>
            <a:endParaRPr lang="en-US" sz="1300"/>
          </a:p>
        </p:txBody>
      </p:sp>
      <p:sp>
        <p:nvSpPr>
          <p:cNvPr id="4" name="TextBox 3">
            <a:extLst>
              <a:ext uri="{FF2B5EF4-FFF2-40B4-BE49-F238E27FC236}">
                <a16:creationId xmlns:a16="http://schemas.microsoft.com/office/drawing/2014/main" id="{1020286C-5D9F-4BE1-6471-955E8F1F484D}"/>
              </a:ext>
            </a:extLst>
          </p:cNvPr>
          <p:cNvSpPr txBox="1"/>
          <p:nvPr/>
        </p:nvSpPr>
        <p:spPr>
          <a:xfrm>
            <a:off x="6256866" y="2010833"/>
            <a:ext cx="5096933" cy="4166130"/>
          </a:xfrm>
          <a:prstGeom prst="rect">
            <a:avLst/>
          </a:prstGeom>
        </p:spPr>
        <p:txBody>
          <a:bodyPr vert="horz" lIns="91440" tIns="45720" rIns="91440" bIns="45720" rtlCol="0">
            <a:normAutofit/>
          </a:bodyPr>
          <a:lstStyle/>
          <a:p>
            <a:pPr algn="ctr">
              <a:lnSpc>
                <a:spcPct val="90000"/>
              </a:lnSpc>
              <a:spcAft>
                <a:spcPts val="600"/>
              </a:spcAft>
            </a:pPr>
            <a:r>
              <a:rPr lang="en-US" sz="2000" dirty="0"/>
              <a:t>This section demonstrates the use of Wireshark to analyze network packet captures and identify early-stage attack activity. By inspecting TTL values, packet structures, and flag behavior, I was able to detect signs of operating system fingerprinting, port scanning, and stealth-based intrusion attempts. These skills are foundational for network monitoring and early threat detection in cybersecurity operations.</a:t>
            </a:r>
          </a:p>
        </p:txBody>
      </p:sp>
    </p:spTree>
    <p:extLst>
      <p:ext uri="{BB962C8B-B14F-4D97-AF65-F5344CB8AC3E}">
        <p14:creationId xmlns:p14="http://schemas.microsoft.com/office/powerpoint/2010/main" val="36134123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D2263A-2966-FAC6-51E9-B58098254476}"/>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Fundamentals of Infrastructure Security</a:t>
            </a:r>
          </a:p>
        </p:txBody>
      </p:sp>
      <p:pic>
        <p:nvPicPr>
          <p:cNvPr id="6" name="Graphic 5" descr="Lock">
            <a:extLst>
              <a:ext uri="{FF2B5EF4-FFF2-40B4-BE49-F238E27FC236}">
                <a16:creationId xmlns:a16="http://schemas.microsoft.com/office/drawing/2014/main" id="{481F5B32-5807-5867-1A91-447BC0816C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Lock">
            <a:extLst>
              <a:ext uri="{FF2B5EF4-FFF2-40B4-BE49-F238E27FC236}">
                <a16:creationId xmlns:a16="http://schemas.microsoft.com/office/drawing/2014/main" id="{38B25085-F06E-424B-BA48-98E8629C33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709300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TotalTime>
  <Words>1455</Words>
  <Application>Microsoft Office PowerPoint</Application>
  <PresentationFormat>Widescreen</PresentationFormat>
  <Paragraphs>87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Aptos Display</vt:lpstr>
      <vt:lpstr>Arial</vt:lpstr>
      <vt:lpstr>Office Theme</vt:lpstr>
      <vt:lpstr>A Tactical Exploration of Cybersecurity Foundations</vt:lpstr>
      <vt:lpstr>Introduction</vt:lpstr>
      <vt:lpstr>Project Overview</vt:lpstr>
      <vt:lpstr>Manual Vulnerability Analysis</vt:lpstr>
      <vt:lpstr>Target Discovery with nbtscan</vt:lpstr>
      <vt:lpstr>Vulnerability Scanning with Nmap Script</vt:lpstr>
      <vt:lpstr>Intrusion Analysis Using Wireshark</vt:lpstr>
      <vt:lpstr>Basic Attack Analysis</vt:lpstr>
      <vt:lpstr>Fundamentals of Infrastructure Security</vt:lpstr>
      <vt:lpstr>Creating and testing an SSL/TLS file</vt:lpstr>
      <vt:lpstr>Creating and testing an SSL/TLS file cont’d</vt:lpstr>
      <vt:lpstr>Snort </vt:lpstr>
      <vt:lpstr>Testing Snort rules</vt:lpstr>
      <vt:lpstr>Testing Snort Rules Continued</vt:lpstr>
      <vt:lpstr>Creating Snort Rules</vt:lpstr>
      <vt:lpstr>Creating Snort Rules Continued</vt:lpstr>
      <vt:lpstr>Live Memory Analysis</vt:lpstr>
      <vt:lpstr>Linux Processes</vt:lpstr>
      <vt:lpstr>Process Hacker</vt:lpstr>
      <vt:lpstr>Process Monitor</vt:lpstr>
      <vt:lpstr>Firewall</vt:lpstr>
      <vt:lpstr>Time-based Access</vt:lpstr>
      <vt:lpstr>Time-based Access</vt:lpstr>
      <vt:lpstr>Time-based Access </vt:lpstr>
      <vt:lpstr>Challenges Faced</vt:lpstr>
      <vt:lpstr>Career Skills Gained</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Cody Kyser</dc:creator>
  <cp:lastModifiedBy>Cody Kyser</cp:lastModifiedBy>
  <cp:revision>9</cp:revision>
  <dcterms:created xsi:type="dcterms:W3CDTF">2025-04-25T00:34:26Z</dcterms:created>
  <dcterms:modified xsi:type="dcterms:W3CDTF">2025-04-25T02:39:09Z</dcterms:modified>
</cp:coreProperties>
</file>