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59" r:id="rId6"/>
    <p:sldId id="275" r:id="rId7"/>
    <p:sldId id="260" r:id="rId8"/>
    <p:sldId id="261" r:id="rId9"/>
    <p:sldId id="262" r:id="rId10"/>
    <p:sldId id="263" r:id="rId11"/>
    <p:sldId id="276" r:id="rId12"/>
    <p:sldId id="264" r:id="rId13"/>
    <p:sldId id="265" r:id="rId14"/>
    <p:sldId id="266" r:id="rId15"/>
    <p:sldId id="277" r:id="rId16"/>
    <p:sldId id="267" r:id="rId17"/>
    <p:sldId id="278" r:id="rId18"/>
    <p:sldId id="268" r:id="rId19"/>
    <p:sldId id="269" r:id="rId20"/>
    <p:sldId id="271" r:id="rId21"/>
    <p:sldId id="273" r:id="rId22"/>
    <p:sldId id="272"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D7602-4FC3-48B6-B730-98CDD2BBDFB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0F48190-BD48-4559-872F-A219AB89CB2D}">
      <dgm:prSet custT="1"/>
      <dgm:spPr/>
      <dgm:t>
        <a:bodyPr/>
        <a:lstStyle/>
        <a:p>
          <a:pPr>
            <a:lnSpc>
              <a:spcPct val="100000"/>
            </a:lnSpc>
          </a:pPr>
          <a:r>
            <a:rPr lang="en-US" sz="2000" dirty="0"/>
            <a:t>1. Security Tightrope: Balancing accessibility and security in SOHO wireless networks</a:t>
          </a:r>
        </a:p>
      </dgm:t>
    </dgm:pt>
    <dgm:pt modelId="{A33FCC00-AE9A-4832-9080-F748E7D42F1D}" type="parTrans" cxnId="{3FE5E916-AEF6-4837-99BB-067A1E04964D}">
      <dgm:prSet/>
      <dgm:spPr/>
      <dgm:t>
        <a:bodyPr/>
        <a:lstStyle/>
        <a:p>
          <a:endParaRPr lang="en-US"/>
        </a:p>
      </dgm:t>
    </dgm:pt>
    <dgm:pt modelId="{5A70CB35-2F13-40EC-9E2E-A3076116A733}" type="sibTrans" cxnId="{3FE5E916-AEF6-4837-99BB-067A1E04964D}">
      <dgm:prSet/>
      <dgm:spPr/>
      <dgm:t>
        <a:bodyPr/>
        <a:lstStyle/>
        <a:p>
          <a:endParaRPr lang="en-US"/>
        </a:p>
      </dgm:t>
    </dgm:pt>
    <dgm:pt modelId="{3455807D-A5CE-4FF4-9076-42208BB0B8BF}">
      <dgm:prSet custT="1"/>
      <dgm:spPr/>
      <dgm:t>
        <a:bodyPr/>
        <a:lstStyle/>
        <a:p>
          <a:pPr>
            <a:lnSpc>
              <a:spcPct val="100000"/>
            </a:lnSpc>
          </a:pPr>
          <a:r>
            <a:rPr lang="en-US" sz="2000" dirty="0"/>
            <a:t>2. Subnetting Puzzle: Unraveling the complexities of subnetting demands precision to optimize space </a:t>
          </a:r>
        </a:p>
      </dgm:t>
    </dgm:pt>
    <dgm:pt modelId="{AF961971-A1C1-4712-986E-652587619933}" type="parTrans" cxnId="{F63A64ED-58AE-46AA-9C8B-6C7BB4B50941}">
      <dgm:prSet/>
      <dgm:spPr/>
      <dgm:t>
        <a:bodyPr/>
        <a:lstStyle/>
        <a:p>
          <a:endParaRPr lang="en-US"/>
        </a:p>
      </dgm:t>
    </dgm:pt>
    <dgm:pt modelId="{C424D4C0-B37C-4A4F-91A6-C5AB029FD8A0}" type="sibTrans" cxnId="{F63A64ED-58AE-46AA-9C8B-6C7BB4B50941}">
      <dgm:prSet/>
      <dgm:spPr/>
      <dgm:t>
        <a:bodyPr/>
        <a:lstStyle/>
        <a:p>
          <a:endParaRPr lang="en-US"/>
        </a:p>
      </dgm:t>
    </dgm:pt>
    <dgm:pt modelId="{1D65970A-FB29-45A6-BBB7-9176FBEE14D6}">
      <dgm:prSet custT="1"/>
      <dgm:spPr/>
      <dgm:t>
        <a:bodyPr/>
        <a:lstStyle/>
        <a:p>
          <a:pPr>
            <a:lnSpc>
              <a:spcPct val="100000"/>
            </a:lnSpc>
          </a:pPr>
          <a:r>
            <a:rPr lang="en-US" sz="2000" dirty="0"/>
            <a:t>3. Connectivity Hurdles: Proactively testing connectivity across diverse platforms to ensure uninterrupted operations. </a:t>
          </a:r>
        </a:p>
      </dgm:t>
    </dgm:pt>
    <dgm:pt modelId="{1BDBE166-C6C7-4703-A8D8-E130E448B5F5}" type="parTrans" cxnId="{41BA08FE-0475-4B00-A1CD-3C4094A30F72}">
      <dgm:prSet/>
      <dgm:spPr/>
      <dgm:t>
        <a:bodyPr/>
        <a:lstStyle/>
        <a:p>
          <a:endParaRPr lang="en-US"/>
        </a:p>
      </dgm:t>
    </dgm:pt>
    <dgm:pt modelId="{F6CF4A5C-7A06-4A1F-BD0E-C19A3CD756AF}" type="sibTrans" cxnId="{41BA08FE-0475-4B00-A1CD-3C4094A30F72}">
      <dgm:prSet/>
      <dgm:spPr/>
      <dgm:t>
        <a:bodyPr/>
        <a:lstStyle/>
        <a:p>
          <a:endParaRPr lang="en-US"/>
        </a:p>
      </dgm:t>
    </dgm:pt>
    <dgm:pt modelId="{8DDDAB8B-E73E-4E56-8352-39F8AC5259F9}">
      <dgm:prSet custT="1"/>
      <dgm:spPr/>
      <dgm:t>
        <a:bodyPr/>
        <a:lstStyle/>
        <a:p>
          <a:pPr>
            <a:lnSpc>
              <a:spcPct val="100000"/>
            </a:lnSpc>
          </a:pPr>
          <a:r>
            <a:rPr lang="en-US" sz="2000" dirty="0"/>
            <a:t>4.Documentation Dilemmas: Comprehensive network documentation</a:t>
          </a:r>
        </a:p>
      </dgm:t>
    </dgm:pt>
    <dgm:pt modelId="{35A66C77-51CC-4932-B542-A749C0D44CD3}" type="parTrans" cxnId="{97880110-734C-4C1E-876A-7682EC20587D}">
      <dgm:prSet/>
      <dgm:spPr/>
      <dgm:t>
        <a:bodyPr/>
        <a:lstStyle/>
        <a:p>
          <a:endParaRPr lang="en-US"/>
        </a:p>
      </dgm:t>
    </dgm:pt>
    <dgm:pt modelId="{08947C3D-89A1-41F1-A615-ADAD1B111BA9}" type="sibTrans" cxnId="{97880110-734C-4C1E-876A-7682EC20587D}">
      <dgm:prSet/>
      <dgm:spPr/>
      <dgm:t>
        <a:bodyPr/>
        <a:lstStyle/>
        <a:p>
          <a:endParaRPr lang="en-US"/>
        </a:p>
      </dgm:t>
    </dgm:pt>
    <dgm:pt modelId="{5828B13E-859B-4BC3-ADC0-0AB392268CC2}">
      <dgm:prSet custT="1"/>
      <dgm:spPr/>
      <dgm:t>
        <a:bodyPr/>
        <a:lstStyle/>
        <a:p>
          <a:pPr>
            <a:lnSpc>
              <a:spcPct val="100000"/>
            </a:lnSpc>
          </a:pPr>
          <a:r>
            <a:rPr lang="en-US" sz="2000" dirty="0"/>
            <a:t>5. User Friendly Configurations: Maintaining user-friendliness while configuring routers for optimal performance. </a:t>
          </a:r>
        </a:p>
      </dgm:t>
    </dgm:pt>
    <dgm:pt modelId="{E527B9F8-F16F-4305-999A-9958A52DD421}" type="parTrans" cxnId="{0B21DDDC-04DE-4BA3-8AE7-25CE157E7AA8}">
      <dgm:prSet/>
      <dgm:spPr/>
      <dgm:t>
        <a:bodyPr/>
        <a:lstStyle/>
        <a:p>
          <a:endParaRPr lang="en-US"/>
        </a:p>
      </dgm:t>
    </dgm:pt>
    <dgm:pt modelId="{3DF5794D-0D93-4CCE-98EF-E4DB526B5328}" type="sibTrans" cxnId="{0B21DDDC-04DE-4BA3-8AE7-25CE157E7AA8}">
      <dgm:prSet/>
      <dgm:spPr/>
      <dgm:t>
        <a:bodyPr/>
        <a:lstStyle/>
        <a:p>
          <a:endParaRPr lang="en-US"/>
        </a:p>
      </dgm:t>
    </dgm:pt>
    <dgm:pt modelId="{9D82CA76-917F-41A4-9A24-F4FAD87AEFCF}" type="pres">
      <dgm:prSet presAssocID="{495D7602-4FC3-48B6-B730-98CDD2BBDFBF}" presName="root" presStyleCnt="0">
        <dgm:presLayoutVars>
          <dgm:dir/>
          <dgm:resizeHandles val="exact"/>
        </dgm:presLayoutVars>
      </dgm:prSet>
      <dgm:spPr/>
    </dgm:pt>
    <dgm:pt modelId="{7D73B8F5-085E-4C22-828D-16E502A933BF}" type="pres">
      <dgm:prSet presAssocID="{70F48190-BD48-4559-872F-A219AB89CB2D}" presName="compNode" presStyleCnt="0"/>
      <dgm:spPr/>
    </dgm:pt>
    <dgm:pt modelId="{DCF19BD9-E7B6-4D02-B7CF-5A4BC38BC8F1}" type="pres">
      <dgm:prSet presAssocID="{70F48190-BD48-4559-872F-A219AB89CB2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7354AC4A-9ADA-4C03-A2F0-30C5F684937C}" type="pres">
      <dgm:prSet presAssocID="{70F48190-BD48-4559-872F-A219AB89CB2D}" presName="spaceRect" presStyleCnt="0"/>
      <dgm:spPr/>
    </dgm:pt>
    <dgm:pt modelId="{07718977-C678-4169-9A2B-80DA3E2250FB}" type="pres">
      <dgm:prSet presAssocID="{70F48190-BD48-4559-872F-A219AB89CB2D}" presName="textRect" presStyleLbl="revTx" presStyleIdx="0" presStyleCnt="5">
        <dgm:presLayoutVars>
          <dgm:chMax val="1"/>
          <dgm:chPref val="1"/>
        </dgm:presLayoutVars>
      </dgm:prSet>
      <dgm:spPr/>
    </dgm:pt>
    <dgm:pt modelId="{1A3BAAB6-7AFD-422E-A412-D6179BAFBD0E}" type="pres">
      <dgm:prSet presAssocID="{5A70CB35-2F13-40EC-9E2E-A3076116A733}" presName="sibTrans" presStyleCnt="0"/>
      <dgm:spPr/>
    </dgm:pt>
    <dgm:pt modelId="{3402FFF4-1D9C-415A-A42D-9E84503877BE}" type="pres">
      <dgm:prSet presAssocID="{3455807D-A5CE-4FF4-9076-42208BB0B8BF}" presName="compNode" presStyleCnt="0"/>
      <dgm:spPr/>
    </dgm:pt>
    <dgm:pt modelId="{4FFD43DF-A37B-4462-A3C4-6B16A3AEA7F0}" type="pres">
      <dgm:prSet presAssocID="{3455807D-A5CE-4FF4-9076-42208BB0B8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uzzle"/>
        </a:ext>
      </dgm:extLst>
    </dgm:pt>
    <dgm:pt modelId="{3D225737-880A-4E53-9DBE-A31D5A4423D5}" type="pres">
      <dgm:prSet presAssocID="{3455807D-A5CE-4FF4-9076-42208BB0B8BF}" presName="spaceRect" presStyleCnt="0"/>
      <dgm:spPr/>
    </dgm:pt>
    <dgm:pt modelId="{F05E33B9-CA86-44C6-8FE5-9250F742B35E}" type="pres">
      <dgm:prSet presAssocID="{3455807D-A5CE-4FF4-9076-42208BB0B8BF}" presName="textRect" presStyleLbl="revTx" presStyleIdx="1" presStyleCnt="5">
        <dgm:presLayoutVars>
          <dgm:chMax val="1"/>
          <dgm:chPref val="1"/>
        </dgm:presLayoutVars>
      </dgm:prSet>
      <dgm:spPr/>
    </dgm:pt>
    <dgm:pt modelId="{EFE1AD44-F4F4-424D-8D60-9D2C5A2BA6A9}" type="pres">
      <dgm:prSet presAssocID="{C424D4C0-B37C-4A4F-91A6-C5AB029FD8A0}" presName="sibTrans" presStyleCnt="0"/>
      <dgm:spPr/>
    </dgm:pt>
    <dgm:pt modelId="{77777902-A893-4A50-A3E2-544CAB72D3C9}" type="pres">
      <dgm:prSet presAssocID="{1D65970A-FB29-45A6-BBB7-9176FBEE14D6}" presName="compNode" presStyleCnt="0"/>
      <dgm:spPr/>
    </dgm:pt>
    <dgm:pt modelId="{D80DD322-098A-4545-AEE7-2CC53CDBFAC8}" type="pres">
      <dgm:prSet presAssocID="{1D65970A-FB29-45A6-BBB7-9176FBEE14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atellite dish"/>
        </a:ext>
      </dgm:extLst>
    </dgm:pt>
    <dgm:pt modelId="{ABC8A18C-048A-4C1B-ADEA-88F526898E4A}" type="pres">
      <dgm:prSet presAssocID="{1D65970A-FB29-45A6-BBB7-9176FBEE14D6}" presName="spaceRect" presStyleCnt="0"/>
      <dgm:spPr/>
    </dgm:pt>
    <dgm:pt modelId="{EA5DB4AA-9038-44EB-85E9-7B70744739AC}" type="pres">
      <dgm:prSet presAssocID="{1D65970A-FB29-45A6-BBB7-9176FBEE14D6}" presName="textRect" presStyleLbl="revTx" presStyleIdx="2" presStyleCnt="5">
        <dgm:presLayoutVars>
          <dgm:chMax val="1"/>
          <dgm:chPref val="1"/>
        </dgm:presLayoutVars>
      </dgm:prSet>
      <dgm:spPr/>
    </dgm:pt>
    <dgm:pt modelId="{9D597D04-4D8F-4CBB-AF52-CAE9E86101AC}" type="pres">
      <dgm:prSet presAssocID="{F6CF4A5C-7A06-4A1F-BD0E-C19A3CD756AF}" presName="sibTrans" presStyleCnt="0"/>
      <dgm:spPr/>
    </dgm:pt>
    <dgm:pt modelId="{E9BF77F2-C5D7-4E22-883E-5FC624DE33FF}" type="pres">
      <dgm:prSet presAssocID="{8DDDAB8B-E73E-4E56-8352-39F8AC5259F9}" presName="compNode" presStyleCnt="0"/>
      <dgm:spPr/>
    </dgm:pt>
    <dgm:pt modelId="{1C5EC63B-27E9-4ADE-BA13-2D7E5EE48579}" type="pres">
      <dgm:prSet presAssocID="{8DDDAB8B-E73E-4E56-8352-39F8AC5259F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123F14E4-8713-4CEA-8EF0-68CDD5112A68}" type="pres">
      <dgm:prSet presAssocID="{8DDDAB8B-E73E-4E56-8352-39F8AC5259F9}" presName="spaceRect" presStyleCnt="0"/>
      <dgm:spPr/>
    </dgm:pt>
    <dgm:pt modelId="{D28191F1-8912-4F03-8E93-2E68CC1CCD33}" type="pres">
      <dgm:prSet presAssocID="{8DDDAB8B-E73E-4E56-8352-39F8AC5259F9}" presName="textRect" presStyleLbl="revTx" presStyleIdx="3" presStyleCnt="5" custScaleX="123156">
        <dgm:presLayoutVars>
          <dgm:chMax val="1"/>
          <dgm:chPref val="1"/>
        </dgm:presLayoutVars>
      </dgm:prSet>
      <dgm:spPr/>
    </dgm:pt>
    <dgm:pt modelId="{A5C7A4E2-1525-4715-9739-E6CED11EA705}" type="pres">
      <dgm:prSet presAssocID="{08947C3D-89A1-41F1-A615-ADAD1B111BA9}" presName="sibTrans" presStyleCnt="0"/>
      <dgm:spPr/>
    </dgm:pt>
    <dgm:pt modelId="{FD265F70-AFAF-4BD9-BEFF-980F8111537B}" type="pres">
      <dgm:prSet presAssocID="{5828B13E-859B-4BC3-ADC0-0AB392268CC2}" presName="compNode" presStyleCnt="0"/>
      <dgm:spPr/>
    </dgm:pt>
    <dgm:pt modelId="{1BB1C7F4-DC19-43D3-8DFF-71C8512EEEE8}" type="pres">
      <dgm:prSet presAssocID="{5828B13E-859B-4BC3-ADC0-0AB392268CC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ars"/>
        </a:ext>
      </dgm:extLst>
    </dgm:pt>
    <dgm:pt modelId="{EC2BDA4F-3108-4623-A8EE-B660CA90DF72}" type="pres">
      <dgm:prSet presAssocID="{5828B13E-859B-4BC3-ADC0-0AB392268CC2}" presName="spaceRect" presStyleCnt="0"/>
      <dgm:spPr/>
    </dgm:pt>
    <dgm:pt modelId="{0ACD6764-943F-4979-B768-C0AF719B3612}" type="pres">
      <dgm:prSet presAssocID="{5828B13E-859B-4BC3-ADC0-0AB392268CC2}" presName="textRect" presStyleLbl="revTx" presStyleIdx="4" presStyleCnt="5">
        <dgm:presLayoutVars>
          <dgm:chMax val="1"/>
          <dgm:chPref val="1"/>
        </dgm:presLayoutVars>
      </dgm:prSet>
      <dgm:spPr/>
    </dgm:pt>
  </dgm:ptLst>
  <dgm:cxnLst>
    <dgm:cxn modelId="{97880110-734C-4C1E-876A-7682EC20587D}" srcId="{495D7602-4FC3-48B6-B730-98CDD2BBDFBF}" destId="{8DDDAB8B-E73E-4E56-8352-39F8AC5259F9}" srcOrd="3" destOrd="0" parTransId="{35A66C77-51CC-4932-B542-A749C0D44CD3}" sibTransId="{08947C3D-89A1-41F1-A615-ADAD1B111BA9}"/>
    <dgm:cxn modelId="{3FE5E916-AEF6-4837-99BB-067A1E04964D}" srcId="{495D7602-4FC3-48B6-B730-98CDD2BBDFBF}" destId="{70F48190-BD48-4559-872F-A219AB89CB2D}" srcOrd="0" destOrd="0" parTransId="{A33FCC00-AE9A-4832-9080-F748E7D42F1D}" sibTransId="{5A70CB35-2F13-40EC-9E2E-A3076116A733}"/>
    <dgm:cxn modelId="{39F64622-697D-45E8-A63D-D3163FC42323}" type="presOf" srcId="{1D65970A-FB29-45A6-BBB7-9176FBEE14D6}" destId="{EA5DB4AA-9038-44EB-85E9-7B70744739AC}" srcOrd="0" destOrd="0" presId="urn:microsoft.com/office/officeart/2018/2/layout/IconLabelList"/>
    <dgm:cxn modelId="{D4A43D2A-571A-4DAC-A320-C3F234B88562}" type="presOf" srcId="{8DDDAB8B-E73E-4E56-8352-39F8AC5259F9}" destId="{D28191F1-8912-4F03-8E93-2E68CC1CCD33}" srcOrd="0" destOrd="0" presId="urn:microsoft.com/office/officeart/2018/2/layout/IconLabelList"/>
    <dgm:cxn modelId="{C385E12A-EEDD-4D8D-804C-734D0CFD9710}" type="presOf" srcId="{3455807D-A5CE-4FF4-9076-42208BB0B8BF}" destId="{F05E33B9-CA86-44C6-8FE5-9250F742B35E}" srcOrd="0" destOrd="0" presId="urn:microsoft.com/office/officeart/2018/2/layout/IconLabelList"/>
    <dgm:cxn modelId="{A20DB262-3DFF-46D9-BBE8-37C5ED30927F}" type="presOf" srcId="{70F48190-BD48-4559-872F-A219AB89CB2D}" destId="{07718977-C678-4169-9A2B-80DA3E2250FB}" srcOrd="0" destOrd="0" presId="urn:microsoft.com/office/officeart/2018/2/layout/IconLabelList"/>
    <dgm:cxn modelId="{77CCF3C5-BDAE-427D-B296-DBEA44218870}" type="presOf" srcId="{495D7602-4FC3-48B6-B730-98CDD2BBDFBF}" destId="{9D82CA76-917F-41A4-9A24-F4FAD87AEFCF}" srcOrd="0" destOrd="0" presId="urn:microsoft.com/office/officeart/2018/2/layout/IconLabelList"/>
    <dgm:cxn modelId="{0B21DDDC-04DE-4BA3-8AE7-25CE157E7AA8}" srcId="{495D7602-4FC3-48B6-B730-98CDD2BBDFBF}" destId="{5828B13E-859B-4BC3-ADC0-0AB392268CC2}" srcOrd="4" destOrd="0" parTransId="{E527B9F8-F16F-4305-999A-9958A52DD421}" sibTransId="{3DF5794D-0D93-4CCE-98EF-E4DB526B5328}"/>
    <dgm:cxn modelId="{F63A64ED-58AE-46AA-9C8B-6C7BB4B50941}" srcId="{495D7602-4FC3-48B6-B730-98CDD2BBDFBF}" destId="{3455807D-A5CE-4FF4-9076-42208BB0B8BF}" srcOrd="1" destOrd="0" parTransId="{AF961971-A1C1-4712-986E-652587619933}" sibTransId="{C424D4C0-B37C-4A4F-91A6-C5AB029FD8A0}"/>
    <dgm:cxn modelId="{0BE1C7ED-4319-4042-BF5A-E182CD2C4A99}" type="presOf" srcId="{5828B13E-859B-4BC3-ADC0-0AB392268CC2}" destId="{0ACD6764-943F-4979-B768-C0AF719B3612}" srcOrd="0" destOrd="0" presId="urn:microsoft.com/office/officeart/2018/2/layout/IconLabelList"/>
    <dgm:cxn modelId="{41BA08FE-0475-4B00-A1CD-3C4094A30F72}" srcId="{495D7602-4FC3-48B6-B730-98CDD2BBDFBF}" destId="{1D65970A-FB29-45A6-BBB7-9176FBEE14D6}" srcOrd="2" destOrd="0" parTransId="{1BDBE166-C6C7-4703-A8D8-E130E448B5F5}" sibTransId="{F6CF4A5C-7A06-4A1F-BD0E-C19A3CD756AF}"/>
    <dgm:cxn modelId="{09E39F5C-D94B-43B8-A14A-7B46DBFE4AD9}" type="presParOf" srcId="{9D82CA76-917F-41A4-9A24-F4FAD87AEFCF}" destId="{7D73B8F5-085E-4C22-828D-16E502A933BF}" srcOrd="0" destOrd="0" presId="urn:microsoft.com/office/officeart/2018/2/layout/IconLabelList"/>
    <dgm:cxn modelId="{5D8327AF-93B2-40DE-B792-F6A15F592B3C}" type="presParOf" srcId="{7D73B8F5-085E-4C22-828D-16E502A933BF}" destId="{DCF19BD9-E7B6-4D02-B7CF-5A4BC38BC8F1}" srcOrd="0" destOrd="0" presId="urn:microsoft.com/office/officeart/2018/2/layout/IconLabelList"/>
    <dgm:cxn modelId="{5C327416-C908-444A-B0EA-73FD47FCB2D1}" type="presParOf" srcId="{7D73B8F5-085E-4C22-828D-16E502A933BF}" destId="{7354AC4A-9ADA-4C03-A2F0-30C5F684937C}" srcOrd="1" destOrd="0" presId="urn:microsoft.com/office/officeart/2018/2/layout/IconLabelList"/>
    <dgm:cxn modelId="{9B96C3EB-C8E9-4A99-B876-446C8254D010}" type="presParOf" srcId="{7D73B8F5-085E-4C22-828D-16E502A933BF}" destId="{07718977-C678-4169-9A2B-80DA3E2250FB}" srcOrd="2" destOrd="0" presId="urn:microsoft.com/office/officeart/2018/2/layout/IconLabelList"/>
    <dgm:cxn modelId="{C75CF514-D35F-46F2-8CB6-762936FD81AD}" type="presParOf" srcId="{9D82CA76-917F-41A4-9A24-F4FAD87AEFCF}" destId="{1A3BAAB6-7AFD-422E-A412-D6179BAFBD0E}" srcOrd="1" destOrd="0" presId="urn:microsoft.com/office/officeart/2018/2/layout/IconLabelList"/>
    <dgm:cxn modelId="{441CCCEA-8F0D-46F7-997D-A8CC8D24F128}" type="presParOf" srcId="{9D82CA76-917F-41A4-9A24-F4FAD87AEFCF}" destId="{3402FFF4-1D9C-415A-A42D-9E84503877BE}" srcOrd="2" destOrd="0" presId="urn:microsoft.com/office/officeart/2018/2/layout/IconLabelList"/>
    <dgm:cxn modelId="{F80E4387-22B3-4143-B705-4F0F4F39F252}" type="presParOf" srcId="{3402FFF4-1D9C-415A-A42D-9E84503877BE}" destId="{4FFD43DF-A37B-4462-A3C4-6B16A3AEA7F0}" srcOrd="0" destOrd="0" presId="urn:microsoft.com/office/officeart/2018/2/layout/IconLabelList"/>
    <dgm:cxn modelId="{51899933-59C8-4444-A50F-26DD85F369D5}" type="presParOf" srcId="{3402FFF4-1D9C-415A-A42D-9E84503877BE}" destId="{3D225737-880A-4E53-9DBE-A31D5A4423D5}" srcOrd="1" destOrd="0" presId="urn:microsoft.com/office/officeart/2018/2/layout/IconLabelList"/>
    <dgm:cxn modelId="{96771DD4-2FA8-4879-B15E-2BD102D450B4}" type="presParOf" srcId="{3402FFF4-1D9C-415A-A42D-9E84503877BE}" destId="{F05E33B9-CA86-44C6-8FE5-9250F742B35E}" srcOrd="2" destOrd="0" presId="urn:microsoft.com/office/officeart/2018/2/layout/IconLabelList"/>
    <dgm:cxn modelId="{19111EE2-FC55-4D5F-B510-1CAE090F9AEE}" type="presParOf" srcId="{9D82CA76-917F-41A4-9A24-F4FAD87AEFCF}" destId="{EFE1AD44-F4F4-424D-8D60-9D2C5A2BA6A9}" srcOrd="3" destOrd="0" presId="urn:microsoft.com/office/officeart/2018/2/layout/IconLabelList"/>
    <dgm:cxn modelId="{E68A9BFA-8B94-47B4-85D4-B0F9D164D56E}" type="presParOf" srcId="{9D82CA76-917F-41A4-9A24-F4FAD87AEFCF}" destId="{77777902-A893-4A50-A3E2-544CAB72D3C9}" srcOrd="4" destOrd="0" presId="urn:microsoft.com/office/officeart/2018/2/layout/IconLabelList"/>
    <dgm:cxn modelId="{0E1DF25C-9ACD-4A9A-83B6-46EC5836FB03}" type="presParOf" srcId="{77777902-A893-4A50-A3E2-544CAB72D3C9}" destId="{D80DD322-098A-4545-AEE7-2CC53CDBFAC8}" srcOrd="0" destOrd="0" presId="urn:microsoft.com/office/officeart/2018/2/layout/IconLabelList"/>
    <dgm:cxn modelId="{D91EE0D2-8DBA-4140-9AEE-ACF08991AC88}" type="presParOf" srcId="{77777902-A893-4A50-A3E2-544CAB72D3C9}" destId="{ABC8A18C-048A-4C1B-ADEA-88F526898E4A}" srcOrd="1" destOrd="0" presId="urn:microsoft.com/office/officeart/2018/2/layout/IconLabelList"/>
    <dgm:cxn modelId="{66B3E839-5FB8-462A-AE6B-25B98A0FAD37}" type="presParOf" srcId="{77777902-A893-4A50-A3E2-544CAB72D3C9}" destId="{EA5DB4AA-9038-44EB-85E9-7B70744739AC}" srcOrd="2" destOrd="0" presId="urn:microsoft.com/office/officeart/2018/2/layout/IconLabelList"/>
    <dgm:cxn modelId="{ACC105C3-BFE4-4192-8973-AE5182628029}" type="presParOf" srcId="{9D82CA76-917F-41A4-9A24-F4FAD87AEFCF}" destId="{9D597D04-4D8F-4CBB-AF52-CAE9E86101AC}" srcOrd="5" destOrd="0" presId="urn:microsoft.com/office/officeart/2018/2/layout/IconLabelList"/>
    <dgm:cxn modelId="{EB51E955-2C47-48F5-8634-BC3398E353DF}" type="presParOf" srcId="{9D82CA76-917F-41A4-9A24-F4FAD87AEFCF}" destId="{E9BF77F2-C5D7-4E22-883E-5FC624DE33FF}" srcOrd="6" destOrd="0" presId="urn:microsoft.com/office/officeart/2018/2/layout/IconLabelList"/>
    <dgm:cxn modelId="{4AFA6BC9-2E81-4E38-A61D-8F83039CA126}" type="presParOf" srcId="{E9BF77F2-C5D7-4E22-883E-5FC624DE33FF}" destId="{1C5EC63B-27E9-4ADE-BA13-2D7E5EE48579}" srcOrd="0" destOrd="0" presId="urn:microsoft.com/office/officeart/2018/2/layout/IconLabelList"/>
    <dgm:cxn modelId="{310412CF-17BF-4C55-A0B8-BF2E5CCD1581}" type="presParOf" srcId="{E9BF77F2-C5D7-4E22-883E-5FC624DE33FF}" destId="{123F14E4-8713-4CEA-8EF0-68CDD5112A68}" srcOrd="1" destOrd="0" presId="urn:microsoft.com/office/officeart/2018/2/layout/IconLabelList"/>
    <dgm:cxn modelId="{A55F81A7-26CE-483D-9703-52B0FB9E18A8}" type="presParOf" srcId="{E9BF77F2-C5D7-4E22-883E-5FC624DE33FF}" destId="{D28191F1-8912-4F03-8E93-2E68CC1CCD33}" srcOrd="2" destOrd="0" presId="urn:microsoft.com/office/officeart/2018/2/layout/IconLabelList"/>
    <dgm:cxn modelId="{BFF88C09-AECD-495E-B011-097D9F5792EE}" type="presParOf" srcId="{9D82CA76-917F-41A4-9A24-F4FAD87AEFCF}" destId="{A5C7A4E2-1525-4715-9739-E6CED11EA705}" srcOrd="7" destOrd="0" presId="urn:microsoft.com/office/officeart/2018/2/layout/IconLabelList"/>
    <dgm:cxn modelId="{D3F08A93-5F22-4827-B49C-DF42F67C0F35}" type="presParOf" srcId="{9D82CA76-917F-41A4-9A24-F4FAD87AEFCF}" destId="{FD265F70-AFAF-4BD9-BEFF-980F8111537B}" srcOrd="8" destOrd="0" presId="urn:microsoft.com/office/officeart/2018/2/layout/IconLabelList"/>
    <dgm:cxn modelId="{FFBE65E6-F392-40AA-A42C-E0DD5CB4551D}" type="presParOf" srcId="{FD265F70-AFAF-4BD9-BEFF-980F8111537B}" destId="{1BB1C7F4-DC19-43D3-8DFF-71C8512EEEE8}" srcOrd="0" destOrd="0" presId="urn:microsoft.com/office/officeart/2018/2/layout/IconLabelList"/>
    <dgm:cxn modelId="{D13AAD43-C2CF-448F-B3E0-3949555E3700}" type="presParOf" srcId="{FD265F70-AFAF-4BD9-BEFF-980F8111537B}" destId="{EC2BDA4F-3108-4623-A8EE-B660CA90DF72}" srcOrd="1" destOrd="0" presId="urn:microsoft.com/office/officeart/2018/2/layout/IconLabelList"/>
    <dgm:cxn modelId="{609C03EB-76BF-4D1E-AB60-5D8716800F59}" type="presParOf" srcId="{FD265F70-AFAF-4BD9-BEFF-980F8111537B}" destId="{0ACD6764-943F-4979-B768-C0AF719B361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19BD9-E7B6-4D02-B7CF-5A4BC38BC8F1}">
      <dsp:nvSpPr>
        <dsp:cNvPr id="0" name=""/>
        <dsp:cNvSpPr/>
      </dsp:nvSpPr>
      <dsp:spPr>
        <a:xfrm>
          <a:off x="934683" y="122288"/>
          <a:ext cx="722988" cy="722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18977-C678-4169-9A2B-80DA3E2250FB}">
      <dsp:nvSpPr>
        <dsp:cNvPr id="0" name=""/>
        <dsp:cNvSpPr/>
      </dsp:nvSpPr>
      <dsp:spPr>
        <a:xfrm>
          <a:off x="492857" y="1461360"/>
          <a:ext cx="1606640" cy="276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1. Security Tightrope: Balancing accessibility and security in SOHO wireless networks</a:t>
          </a:r>
        </a:p>
      </dsp:txBody>
      <dsp:txXfrm>
        <a:off x="492857" y="1461360"/>
        <a:ext cx="1606640" cy="2767689"/>
      </dsp:txXfrm>
    </dsp:sp>
    <dsp:sp modelId="{4FFD43DF-A37B-4462-A3C4-6B16A3AEA7F0}">
      <dsp:nvSpPr>
        <dsp:cNvPr id="0" name=""/>
        <dsp:cNvSpPr/>
      </dsp:nvSpPr>
      <dsp:spPr>
        <a:xfrm>
          <a:off x="2822486" y="122288"/>
          <a:ext cx="722988" cy="722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E33B9-CA86-44C6-8FE5-9250F742B35E}">
      <dsp:nvSpPr>
        <dsp:cNvPr id="0" name=""/>
        <dsp:cNvSpPr/>
      </dsp:nvSpPr>
      <dsp:spPr>
        <a:xfrm>
          <a:off x="2380660" y="1461360"/>
          <a:ext cx="1606640" cy="276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2. Subnetting Puzzle: Unraveling the complexities of subnetting demands precision to optimize space </a:t>
          </a:r>
        </a:p>
      </dsp:txBody>
      <dsp:txXfrm>
        <a:off x="2380660" y="1461360"/>
        <a:ext cx="1606640" cy="2767689"/>
      </dsp:txXfrm>
    </dsp:sp>
    <dsp:sp modelId="{D80DD322-098A-4545-AEE7-2CC53CDBFAC8}">
      <dsp:nvSpPr>
        <dsp:cNvPr id="0" name=""/>
        <dsp:cNvSpPr/>
      </dsp:nvSpPr>
      <dsp:spPr>
        <a:xfrm>
          <a:off x="4710289" y="122288"/>
          <a:ext cx="722988" cy="722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DB4AA-9038-44EB-85E9-7B70744739AC}">
      <dsp:nvSpPr>
        <dsp:cNvPr id="0" name=""/>
        <dsp:cNvSpPr/>
      </dsp:nvSpPr>
      <dsp:spPr>
        <a:xfrm>
          <a:off x="4268462" y="1461360"/>
          <a:ext cx="1606640" cy="276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3. Connectivity Hurdles: Proactively testing connectivity across diverse platforms to ensure uninterrupted operations. </a:t>
          </a:r>
        </a:p>
      </dsp:txBody>
      <dsp:txXfrm>
        <a:off x="4268462" y="1461360"/>
        <a:ext cx="1606640" cy="2767689"/>
      </dsp:txXfrm>
    </dsp:sp>
    <dsp:sp modelId="{1C5EC63B-27E9-4ADE-BA13-2D7E5EE48579}">
      <dsp:nvSpPr>
        <dsp:cNvPr id="0" name=""/>
        <dsp:cNvSpPr/>
      </dsp:nvSpPr>
      <dsp:spPr>
        <a:xfrm>
          <a:off x="6784108" y="122288"/>
          <a:ext cx="722988" cy="722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191F1-8912-4F03-8E93-2E68CC1CCD33}">
      <dsp:nvSpPr>
        <dsp:cNvPr id="0" name=""/>
        <dsp:cNvSpPr/>
      </dsp:nvSpPr>
      <dsp:spPr>
        <a:xfrm>
          <a:off x="6156265" y="1461360"/>
          <a:ext cx="1978674" cy="276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4.Documentation Dilemmas: Comprehensive network documentation</a:t>
          </a:r>
        </a:p>
      </dsp:txBody>
      <dsp:txXfrm>
        <a:off x="6156265" y="1461360"/>
        <a:ext cx="1978674" cy="2767689"/>
      </dsp:txXfrm>
    </dsp:sp>
    <dsp:sp modelId="{1BB1C7F4-DC19-43D3-8DFF-71C8512EEEE8}">
      <dsp:nvSpPr>
        <dsp:cNvPr id="0" name=""/>
        <dsp:cNvSpPr/>
      </dsp:nvSpPr>
      <dsp:spPr>
        <a:xfrm>
          <a:off x="8857928" y="122288"/>
          <a:ext cx="722988" cy="7229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D6764-943F-4979-B768-C0AF719B3612}">
      <dsp:nvSpPr>
        <dsp:cNvPr id="0" name=""/>
        <dsp:cNvSpPr/>
      </dsp:nvSpPr>
      <dsp:spPr>
        <a:xfrm>
          <a:off x="8416102" y="1461360"/>
          <a:ext cx="1606640" cy="276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5. User Friendly Configurations: Maintaining user-friendliness while configuring routers for optimal performance. </a:t>
          </a:r>
        </a:p>
      </dsp:txBody>
      <dsp:txXfrm>
        <a:off x="8416102" y="1461360"/>
        <a:ext cx="1606640" cy="276768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2030-1054-E5F1-3AA3-95969EFC29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BCEA9B-F49C-7AF7-DE3B-5081AE2C0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BD10D-F54C-DA06-6D45-77F14E19A0D7}"/>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5" name="Footer Placeholder 4">
            <a:extLst>
              <a:ext uri="{FF2B5EF4-FFF2-40B4-BE49-F238E27FC236}">
                <a16:creationId xmlns:a16="http://schemas.microsoft.com/office/drawing/2014/main" id="{87FFD594-EA0A-CAE8-2379-86C4F168C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4BFB8-5D2B-286D-90FB-2D927AE63076}"/>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282641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E6D7-29A3-DA3D-08E7-FAF1124FAE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93B09-28A4-8884-55F5-29CEDF33F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FE1C5-5E34-810A-CFBB-C294B1D8B2EA}"/>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5" name="Footer Placeholder 4">
            <a:extLst>
              <a:ext uri="{FF2B5EF4-FFF2-40B4-BE49-F238E27FC236}">
                <a16:creationId xmlns:a16="http://schemas.microsoft.com/office/drawing/2014/main" id="{DD22F7F7-2E6E-2BFB-9AE8-31219E879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56990-7B58-C16F-680D-02025550F2C9}"/>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13667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1ABC5-1439-AF7F-DE68-F77B7BC446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2A26DB-D863-9997-D58B-F96667E3C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6D804-1BE1-DAFF-8817-E7C703AE4432}"/>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5" name="Footer Placeholder 4">
            <a:extLst>
              <a:ext uri="{FF2B5EF4-FFF2-40B4-BE49-F238E27FC236}">
                <a16:creationId xmlns:a16="http://schemas.microsoft.com/office/drawing/2014/main" id="{BDA42916-F11A-C4FD-3B8D-BF1C795C2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ED8DD-095F-D15C-D2CD-373A5ECB6549}"/>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52026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8616-D05D-F574-9FEF-7A4C4347B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12799-319E-0881-EC9E-EE8E8E5676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7E307-08D5-994C-A20E-94513E5E1737}"/>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5" name="Footer Placeholder 4">
            <a:extLst>
              <a:ext uri="{FF2B5EF4-FFF2-40B4-BE49-F238E27FC236}">
                <a16:creationId xmlns:a16="http://schemas.microsoft.com/office/drawing/2014/main" id="{87844244-63C6-568A-D54B-67F058576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FADFC-8A89-5B7B-F7E7-A9820F59C32C}"/>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270886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5265-46C4-67F4-7CF0-9374E1FCA3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65096-740C-8425-5A77-F52CCD479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119F0-58AC-852D-36BD-950448CA98FA}"/>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5" name="Footer Placeholder 4">
            <a:extLst>
              <a:ext uri="{FF2B5EF4-FFF2-40B4-BE49-F238E27FC236}">
                <a16:creationId xmlns:a16="http://schemas.microsoft.com/office/drawing/2014/main" id="{D9197DF5-D28A-027E-F62D-C35C9C03F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B295C-3A1B-C797-5C8C-BF0D7FE19D5E}"/>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207143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58B9-E15A-207C-2C3D-5F76353C22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A2E12-C773-AB98-ADDB-3CB8728BE4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44F51C-C2E5-CCF7-2D24-D388B9917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6FE6B-222F-35EF-AEB7-51FF504CCB29}"/>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6" name="Footer Placeholder 5">
            <a:extLst>
              <a:ext uri="{FF2B5EF4-FFF2-40B4-BE49-F238E27FC236}">
                <a16:creationId xmlns:a16="http://schemas.microsoft.com/office/drawing/2014/main" id="{777CEB6E-BA13-4BA1-C409-CC19CD685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2060B-E848-A0EC-6297-ACEA6C314B02}"/>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423513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B210-BC58-D3D5-9AE6-27E6899131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8E66A3-8D9A-7ADD-0315-840879EB7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FEA0CE-64D4-BBD2-65B0-0DD145C3C1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0AB9F2-45F9-239A-A57E-4E728B4C3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7270ED-E63C-9CCE-87F6-7E55E5F67A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AFA2DF-3CE6-8363-71B7-A39C3BC11550}"/>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8" name="Footer Placeholder 7">
            <a:extLst>
              <a:ext uri="{FF2B5EF4-FFF2-40B4-BE49-F238E27FC236}">
                <a16:creationId xmlns:a16="http://schemas.microsoft.com/office/drawing/2014/main" id="{5D14C247-496E-7377-6A4C-E12AB249B0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0BA5E7-6BEA-087D-F388-196B48116202}"/>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10386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A8CA-0305-5F36-A6CB-E929C7343D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6486DA-67FF-040C-1235-E7CAF7DAF67C}"/>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4" name="Footer Placeholder 3">
            <a:extLst>
              <a:ext uri="{FF2B5EF4-FFF2-40B4-BE49-F238E27FC236}">
                <a16:creationId xmlns:a16="http://schemas.microsoft.com/office/drawing/2014/main" id="{91F788B1-C7FD-F435-7006-8DD57CB8CC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444776-888E-B206-EA6B-0158C3F3E617}"/>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414884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4623-68DB-C9AD-907C-E5702626C986}"/>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3" name="Footer Placeholder 2">
            <a:extLst>
              <a:ext uri="{FF2B5EF4-FFF2-40B4-BE49-F238E27FC236}">
                <a16:creationId xmlns:a16="http://schemas.microsoft.com/office/drawing/2014/main" id="{481A66AE-824D-29AF-726C-401E970A54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42743A-8329-A3D5-D991-8617C1908E3C}"/>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364429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FE4F-6162-FF4B-C4AA-FB6A53E22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45732F-ECD6-1D3C-A4FA-999AEC507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DFF550-6AD0-302C-49B1-FC470A7AB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C95F2-22AF-0C50-F1E8-BA8270CEC3EE}"/>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6" name="Footer Placeholder 5">
            <a:extLst>
              <a:ext uri="{FF2B5EF4-FFF2-40B4-BE49-F238E27FC236}">
                <a16:creationId xmlns:a16="http://schemas.microsoft.com/office/drawing/2014/main" id="{08B3BD69-55D3-2627-5061-2FB3B8E00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54E2D-810E-83BD-2945-096FA98728BC}"/>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61841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F552-B3FD-E63A-BC78-0C5CE4879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638425-27EC-FDC2-FB8A-0023F9B7B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51B86-484F-F519-86A4-BED227197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CF52C-BC74-C067-5437-C025D10EE544}"/>
              </a:ext>
            </a:extLst>
          </p:cNvPr>
          <p:cNvSpPr>
            <a:spLocks noGrp="1"/>
          </p:cNvSpPr>
          <p:nvPr>
            <p:ph type="dt" sz="half" idx="10"/>
          </p:nvPr>
        </p:nvSpPr>
        <p:spPr/>
        <p:txBody>
          <a:bodyPr/>
          <a:lstStyle/>
          <a:p>
            <a:fld id="{55944252-DD71-4F7E-984B-DF621064C319}" type="datetimeFigureOut">
              <a:rPr lang="en-US" smtClean="0"/>
              <a:t>10/17/2023</a:t>
            </a:fld>
            <a:endParaRPr lang="en-US"/>
          </a:p>
        </p:txBody>
      </p:sp>
      <p:sp>
        <p:nvSpPr>
          <p:cNvPr id="6" name="Footer Placeholder 5">
            <a:extLst>
              <a:ext uri="{FF2B5EF4-FFF2-40B4-BE49-F238E27FC236}">
                <a16:creationId xmlns:a16="http://schemas.microsoft.com/office/drawing/2014/main" id="{8C33AA65-B505-0979-AA92-28AD0BA1E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A361AE-A33F-4E53-6D90-8206DAB02CF4}"/>
              </a:ext>
            </a:extLst>
          </p:cNvPr>
          <p:cNvSpPr>
            <a:spLocks noGrp="1"/>
          </p:cNvSpPr>
          <p:nvPr>
            <p:ph type="sldNum" sz="quarter" idx="12"/>
          </p:nvPr>
        </p:nvSpPr>
        <p:spPr/>
        <p:txBody>
          <a:bodyPr/>
          <a:lstStyle/>
          <a:p>
            <a:fld id="{12CB5154-7D13-4AB6-9197-0934BFCA7C0E}" type="slidenum">
              <a:rPr lang="en-US" smtClean="0"/>
              <a:t>‹#›</a:t>
            </a:fld>
            <a:endParaRPr lang="en-US"/>
          </a:p>
        </p:txBody>
      </p:sp>
    </p:spTree>
    <p:extLst>
      <p:ext uri="{BB962C8B-B14F-4D97-AF65-F5344CB8AC3E}">
        <p14:creationId xmlns:p14="http://schemas.microsoft.com/office/powerpoint/2010/main" val="244402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07E77-1378-6570-A26E-592A67BAD9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5C574-A1CA-7BAE-A283-58EBACCFE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1A375-ABEC-D564-C393-CE0919333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44252-DD71-4F7E-984B-DF621064C319}" type="datetimeFigureOut">
              <a:rPr lang="en-US" smtClean="0"/>
              <a:t>10/17/2023</a:t>
            </a:fld>
            <a:endParaRPr lang="en-US"/>
          </a:p>
        </p:txBody>
      </p:sp>
      <p:sp>
        <p:nvSpPr>
          <p:cNvPr id="5" name="Footer Placeholder 4">
            <a:extLst>
              <a:ext uri="{FF2B5EF4-FFF2-40B4-BE49-F238E27FC236}">
                <a16:creationId xmlns:a16="http://schemas.microsoft.com/office/drawing/2014/main" id="{5CDD2845-53D9-657D-8361-15E34484D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AD6804-F2D0-5BDF-8326-BA22ECA2C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B5154-7D13-4AB6-9197-0934BFCA7C0E}" type="slidenum">
              <a:rPr lang="en-US" smtClean="0"/>
              <a:t>‹#›</a:t>
            </a:fld>
            <a:endParaRPr lang="en-US"/>
          </a:p>
        </p:txBody>
      </p:sp>
    </p:spTree>
    <p:extLst>
      <p:ext uri="{BB962C8B-B14F-4D97-AF65-F5344CB8AC3E}">
        <p14:creationId xmlns:p14="http://schemas.microsoft.com/office/powerpoint/2010/main" val="3093102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eksforgeeks.org/mac-filtering-in-computer-network/" TargetMode="External"/><Relationship Id="rId2" Type="http://schemas.openxmlformats.org/officeDocument/2006/relationships/hyperlink" Target="https://www.securew2.com/blog/should-wpa2-enterprise-be-used-for-my-home-network#:~:text=Wi%2DFi%20Protected%20Access%20(WPA,businesses%20%E2%80%93%20is%20even%20more%20secure" TargetMode="External"/><Relationship Id="rId1" Type="http://schemas.openxmlformats.org/officeDocument/2006/relationships/slideLayout" Target="../slideLayouts/slideLayout2.xml"/><Relationship Id="rId4" Type="http://schemas.openxmlformats.org/officeDocument/2006/relationships/hyperlink" Target="https://medium.com/an-internet-website/creating-a-wireless-proxy-vpn-router-with-a-raspberry-pi-3e1b346cfef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background with lines and dots&#10;&#10;Description automatically generated">
            <a:extLst>
              <a:ext uri="{FF2B5EF4-FFF2-40B4-BE49-F238E27FC236}">
                <a16:creationId xmlns:a16="http://schemas.microsoft.com/office/drawing/2014/main" id="{B683F1A9-9771-4225-4B80-D43A45629DC6}"/>
              </a:ext>
            </a:extLst>
          </p:cNvPr>
          <p:cNvPicPr>
            <a:picLocks noChangeAspect="1"/>
          </p:cNvPicPr>
          <p:nvPr/>
        </p:nvPicPr>
        <p:blipFill rotWithShape="1">
          <a:blip r:embed="rId2">
            <a:alphaModFix amt="50000"/>
          </a:blip>
          <a:srcRect t="24979" r="-1" b="18757"/>
          <a:stretch/>
        </p:blipFill>
        <p:spPr>
          <a:xfrm>
            <a:off x="22" y="18288"/>
            <a:ext cx="12188930" cy="6857990"/>
          </a:xfrm>
          <a:prstGeom prst="rect">
            <a:avLst/>
          </a:prstGeom>
        </p:spPr>
      </p:pic>
      <p:sp>
        <p:nvSpPr>
          <p:cNvPr id="2" name="Title 1">
            <a:extLst>
              <a:ext uri="{FF2B5EF4-FFF2-40B4-BE49-F238E27FC236}">
                <a16:creationId xmlns:a16="http://schemas.microsoft.com/office/drawing/2014/main" id="{0CA5933A-8A00-4149-91BD-715905E06761}"/>
              </a:ext>
            </a:extLst>
          </p:cNvPr>
          <p:cNvSpPr>
            <a:spLocks noGrp="1"/>
          </p:cNvSpPr>
          <p:nvPr>
            <p:ph type="ctrTitle"/>
          </p:nvPr>
        </p:nvSpPr>
        <p:spPr>
          <a:xfrm>
            <a:off x="1747520" y="0"/>
            <a:ext cx="9144000" cy="2185416"/>
          </a:xfrm>
        </p:spPr>
        <p:txBody>
          <a:bodyPr>
            <a:normAutofit/>
          </a:bodyPr>
          <a:lstStyle/>
          <a:p>
            <a:r>
              <a:rPr lang="en-US" sz="6600" b="1" dirty="0">
                <a:solidFill>
                  <a:schemeClr val="bg1"/>
                </a:solidFill>
              </a:rPr>
              <a:t>NETW191 Final Course Project</a:t>
            </a:r>
          </a:p>
        </p:txBody>
      </p:sp>
      <p:sp>
        <p:nvSpPr>
          <p:cNvPr id="3" name="Subtitle 2">
            <a:extLst>
              <a:ext uri="{FF2B5EF4-FFF2-40B4-BE49-F238E27FC236}">
                <a16:creationId xmlns:a16="http://schemas.microsoft.com/office/drawing/2014/main" id="{A95CFDF4-BDD9-1EE5-673E-1B11F9373700}"/>
              </a:ext>
            </a:extLst>
          </p:cNvPr>
          <p:cNvSpPr>
            <a:spLocks noGrp="1"/>
          </p:cNvSpPr>
          <p:nvPr>
            <p:ph type="subTitle" idx="1"/>
          </p:nvPr>
        </p:nvSpPr>
        <p:spPr>
          <a:xfrm>
            <a:off x="1527048" y="4599432"/>
            <a:ext cx="9144000" cy="1536192"/>
          </a:xfrm>
        </p:spPr>
        <p:txBody>
          <a:bodyPr>
            <a:normAutofit fontScale="92500" lnSpcReduction="20000"/>
          </a:bodyPr>
          <a:lstStyle/>
          <a:p>
            <a:r>
              <a:rPr lang="en-US" sz="2800" dirty="0">
                <a:solidFill>
                  <a:schemeClr val="bg1"/>
                </a:solidFill>
              </a:rPr>
              <a:t>SOHO router configurations, subnetting, connectivity testing, network documentation, and SOHO wireless network security</a:t>
            </a:r>
          </a:p>
          <a:p>
            <a:endParaRPr lang="en-US" sz="2800" dirty="0">
              <a:solidFill>
                <a:schemeClr val="bg1"/>
              </a:solidFill>
            </a:endParaRPr>
          </a:p>
          <a:p>
            <a:r>
              <a:rPr lang="en-US" sz="2800" dirty="0">
                <a:solidFill>
                  <a:schemeClr val="bg1"/>
                </a:solidFill>
              </a:rPr>
              <a:t>Cody Kyser</a:t>
            </a:r>
          </a:p>
          <a:p>
            <a:endParaRPr lang="en-US" sz="1300" dirty="0">
              <a:solidFill>
                <a:schemeClr val="bg1"/>
              </a:solidFill>
            </a:endParaRPr>
          </a:p>
        </p:txBody>
      </p:sp>
      <p:sp>
        <p:nvSpPr>
          <p:cNvPr id="2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64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BB96-526B-F6DB-FCB5-CB4D956EA1BE}"/>
              </a:ext>
            </a:extLst>
          </p:cNvPr>
          <p:cNvSpPr>
            <a:spLocks noGrp="1"/>
          </p:cNvSpPr>
          <p:nvPr>
            <p:ph type="title"/>
          </p:nvPr>
        </p:nvSpPr>
        <p:spPr/>
        <p:txBody>
          <a:bodyPr/>
          <a:lstStyle/>
          <a:p>
            <a:r>
              <a:rPr lang="en-US" dirty="0"/>
              <a:t>Connectivity Test	</a:t>
            </a:r>
          </a:p>
        </p:txBody>
      </p:sp>
      <p:sp>
        <p:nvSpPr>
          <p:cNvPr id="3" name="Content Placeholder 2">
            <a:extLst>
              <a:ext uri="{FF2B5EF4-FFF2-40B4-BE49-F238E27FC236}">
                <a16:creationId xmlns:a16="http://schemas.microsoft.com/office/drawing/2014/main" id="{09FE3010-B146-94C0-3F3E-37139C9F730D}"/>
              </a:ext>
            </a:extLst>
          </p:cNvPr>
          <p:cNvSpPr>
            <a:spLocks noGrp="1"/>
          </p:cNvSpPr>
          <p:nvPr>
            <p:ph idx="1"/>
          </p:nvPr>
        </p:nvSpPr>
        <p:spPr>
          <a:xfrm>
            <a:off x="838200" y="1825625"/>
            <a:ext cx="3060032" cy="4351338"/>
          </a:xfrm>
        </p:spPr>
        <p:txBody>
          <a:bodyPr/>
          <a:lstStyle/>
          <a:p>
            <a:r>
              <a:rPr lang="en-US" dirty="0"/>
              <a:t>Screenshot showing the connectivity tests between the Computer 2 VM and the other two devices (i.e., the SOHO Router VM and Computer 1 VM. </a:t>
            </a:r>
          </a:p>
        </p:txBody>
      </p:sp>
      <p:pic>
        <p:nvPicPr>
          <p:cNvPr id="4" name="Picture 3">
            <a:extLst>
              <a:ext uri="{FF2B5EF4-FFF2-40B4-BE49-F238E27FC236}">
                <a16:creationId xmlns:a16="http://schemas.microsoft.com/office/drawing/2014/main" id="{AF4B5890-6A4B-6DC1-D34F-05DDD3612E0E}"/>
              </a:ext>
            </a:extLst>
          </p:cNvPr>
          <p:cNvPicPr>
            <a:picLocks noChangeAspect="1"/>
          </p:cNvPicPr>
          <p:nvPr/>
        </p:nvPicPr>
        <p:blipFill>
          <a:blip r:embed="rId2"/>
          <a:stretch>
            <a:fillRect/>
          </a:stretch>
        </p:blipFill>
        <p:spPr>
          <a:xfrm>
            <a:off x="5461259" y="1027906"/>
            <a:ext cx="6370872" cy="5669771"/>
          </a:xfrm>
          <a:prstGeom prst="rect">
            <a:avLst/>
          </a:prstGeom>
        </p:spPr>
      </p:pic>
    </p:spTree>
    <p:extLst>
      <p:ext uri="{BB962C8B-B14F-4D97-AF65-F5344CB8AC3E}">
        <p14:creationId xmlns:p14="http://schemas.microsoft.com/office/powerpoint/2010/main" val="417672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3D abstract blue and gold cube illustration">
            <a:extLst>
              <a:ext uri="{FF2B5EF4-FFF2-40B4-BE49-F238E27FC236}">
                <a16:creationId xmlns:a16="http://schemas.microsoft.com/office/drawing/2014/main" id="{75CDCEC5-AF34-1A8E-65FF-82357685B615}"/>
              </a:ext>
            </a:extLst>
          </p:cNvPr>
          <p:cNvPicPr>
            <a:picLocks noChangeAspect="1"/>
          </p:cNvPicPr>
          <p:nvPr/>
        </p:nvPicPr>
        <p:blipFill rotWithShape="1">
          <a:blip r:embed="rId2"/>
          <a:srcRect b="6250"/>
          <a:stretch/>
        </p:blipFill>
        <p:spPr>
          <a:xfrm>
            <a:off x="3" y="-660390"/>
            <a:ext cx="12191997" cy="6857988"/>
          </a:xfrm>
          <a:prstGeom prst="rect">
            <a:avLst/>
          </a:prstGeom>
        </p:spPr>
      </p:pic>
      <p:grpSp>
        <p:nvGrpSpPr>
          <p:cNvPr id="8" name="Group 7">
            <a:extLst>
              <a:ext uri="{FF2B5EF4-FFF2-40B4-BE49-F238E27FC236}">
                <a16:creationId xmlns:a16="http://schemas.microsoft.com/office/drawing/2014/main" id="{17F72E41-D8D7-F589-0125-D336DE2AF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8" y="21736"/>
            <a:ext cx="12206598" cy="6879745"/>
            <a:chOff x="-14598" y="21736"/>
            <a:chExt cx="12206598" cy="6879745"/>
          </a:xfrm>
        </p:grpSpPr>
        <p:sp>
          <p:nvSpPr>
            <p:cNvPr id="9" name="Rectangle 8">
              <a:extLst>
                <a:ext uri="{FF2B5EF4-FFF2-40B4-BE49-F238E27FC236}">
                  <a16:creationId xmlns:a16="http://schemas.microsoft.com/office/drawing/2014/main" id="{FC13EADE-3A56-21CF-6809-E58C7DDCB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578264" y="-733992"/>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1EA0F4-FEA8-8A8D-25F3-BCCDA3F4F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3832304"/>
              <a:ext cx="12192000" cy="3055057"/>
            </a:xfrm>
            <a:prstGeom prst="rect">
              <a:avLst/>
            </a:prstGeom>
            <a:gradFill flip="none" rotWithShape="1">
              <a:gsLst>
                <a:gs pos="0">
                  <a:schemeClr val="accent5"/>
                </a:gs>
                <a:gs pos="75000">
                  <a:schemeClr val="accent5">
                    <a:lumMod val="60000"/>
                    <a:lumOff val="40000"/>
                    <a:alpha val="0"/>
                  </a:schemeClr>
                </a:gs>
              </a:gsLst>
              <a:lin ang="55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Rectangle 10">
              <a:extLst>
                <a:ext uri="{FF2B5EF4-FFF2-40B4-BE49-F238E27FC236}">
                  <a16:creationId xmlns:a16="http://schemas.microsoft.com/office/drawing/2014/main" id="{DD3842CE-80A1-1110-8DDA-D6F18BE0C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617204" y="1610686"/>
              <a:ext cx="4574794" cy="5290794"/>
            </a:xfrm>
            <a:prstGeom prst="rect">
              <a:avLst/>
            </a:prstGeom>
            <a:gradFill flip="none" rotWithShape="1">
              <a:gsLst>
                <a:gs pos="5000">
                  <a:schemeClr val="accent2"/>
                </a:gs>
                <a:gs pos="49000">
                  <a:schemeClr val="accent5">
                    <a:lumMod val="60000"/>
                    <a:lumOff val="40000"/>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C9318B-F00C-0365-EC3A-B46DF3523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4597" y="21736"/>
              <a:ext cx="3585523"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92A2C8-D25D-5522-FFDD-CF5793AEF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06026" y="1712428"/>
              <a:ext cx="4354310" cy="5995557"/>
            </a:xfrm>
            <a:prstGeom prst="rect">
              <a:avLst/>
            </a:prstGeom>
            <a:gradFill flip="none" rotWithShape="1">
              <a:gsLst>
                <a:gs pos="0">
                  <a:schemeClr val="accent5">
                    <a:lumMod val="60000"/>
                    <a:lumOff val="40000"/>
                  </a:schemeClr>
                </a:gs>
                <a:gs pos="54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2282C0C-222F-BCA5-6407-3CB90864FD37}"/>
              </a:ext>
            </a:extLst>
          </p:cNvPr>
          <p:cNvSpPr>
            <a:spLocks noGrp="1"/>
          </p:cNvSpPr>
          <p:nvPr>
            <p:ph type="title"/>
          </p:nvPr>
        </p:nvSpPr>
        <p:spPr>
          <a:xfrm>
            <a:off x="838200" y="4693447"/>
            <a:ext cx="10141040" cy="1126109"/>
          </a:xfrm>
        </p:spPr>
        <p:txBody>
          <a:bodyPr vert="horz" lIns="91440" tIns="45720" rIns="91440" bIns="45720" rtlCol="0" anchor="b">
            <a:normAutofit/>
          </a:bodyPr>
          <a:lstStyle/>
          <a:p>
            <a:r>
              <a:rPr lang="en-US" sz="4800" b="1" dirty="0">
                <a:solidFill>
                  <a:srgbClr val="FFFFFF"/>
                </a:solidFill>
              </a:rPr>
              <a:t>IP Subnetting and Loopback Interface</a:t>
            </a:r>
          </a:p>
        </p:txBody>
      </p:sp>
    </p:spTree>
    <p:extLst>
      <p:ext uri="{BB962C8B-B14F-4D97-AF65-F5344CB8AC3E}">
        <p14:creationId xmlns:p14="http://schemas.microsoft.com/office/powerpoint/2010/main" val="10737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8602-8E22-E126-9040-F0ECAF798CD7}"/>
              </a:ext>
            </a:extLst>
          </p:cNvPr>
          <p:cNvSpPr>
            <a:spLocks noGrp="1"/>
          </p:cNvSpPr>
          <p:nvPr>
            <p:ph type="title"/>
          </p:nvPr>
        </p:nvSpPr>
        <p:spPr/>
        <p:txBody>
          <a:bodyPr/>
          <a:lstStyle/>
          <a:p>
            <a:r>
              <a:rPr lang="en-US" dirty="0"/>
              <a:t>Subnetting Table</a:t>
            </a:r>
          </a:p>
        </p:txBody>
      </p:sp>
      <p:sp>
        <p:nvSpPr>
          <p:cNvPr id="3" name="Content Placeholder 2">
            <a:extLst>
              <a:ext uri="{FF2B5EF4-FFF2-40B4-BE49-F238E27FC236}">
                <a16:creationId xmlns:a16="http://schemas.microsoft.com/office/drawing/2014/main" id="{33A7AA95-D323-2612-0CAA-89D41F055420}"/>
              </a:ext>
            </a:extLst>
          </p:cNvPr>
          <p:cNvSpPr>
            <a:spLocks noGrp="1"/>
          </p:cNvSpPr>
          <p:nvPr>
            <p:ph idx="1"/>
          </p:nvPr>
        </p:nvSpPr>
        <p:spPr>
          <a:xfrm>
            <a:off x="838200" y="1825625"/>
            <a:ext cx="11353800" cy="1325563"/>
          </a:xfrm>
        </p:spPr>
        <p:txBody>
          <a:bodyPr/>
          <a:lstStyle/>
          <a:p>
            <a:r>
              <a:rPr lang="en-US" dirty="0"/>
              <a:t>This table includes two /25 subnets, listing the subnet notation, network address, first usable host address, last usable host address, and broadcast address of each subnet. </a:t>
            </a:r>
          </a:p>
        </p:txBody>
      </p:sp>
      <p:pic>
        <p:nvPicPr>
          <p:cNvPr id="5" name="Picture 4">
            <a:extLst>
              <a:ext uri="{FF2B5EF4-FFF2-40B4-BE49-F238E27FC236}">
                <a16:creationId xmlns:a16="http://schemas.microsoft.com/office/drawing/2014/main" id="{4DAA5046-5E0D-2631-29F9-51EC1ACED936}"/>
              </a:ext>
            </a:extLst>
          </p:cNvPr>
          <p:cNvPicPr>
            <a:picLocks noChangeAspect="1"/>
          </p:cNvPicPr>
          <p:nvPr/>
        </p:nvPicPr>
        <p:blipFill>
          <a:blip r:embed="rId2"/>
          <a:stretch>
            <a:fillRect/>
          </a:stretch>
        </p:blipFill>
        <p:spPr>
          <a:xfrm>
            <a:off x="838200" y="3286125"/>
            <a:ext cx="10863367" cy="3065183"/>
          </a:xfrm>
          <a:prstGeom prst="rect">
            <a:avLst/>
          </a:prstGeom>
        </p:spPr>
      </p:pic>
    </p:spTree>
    <p:extLst>
      <p:ext uri="{BB962C8B-B14F-4D97-AF65-F5344CB8AC3E}">
        <p14:creationId xmlns:p14="http://schemas.microsoft.com/office/powerpoint/2010/main" val="285595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5C71-53B9-1953-E111-3288645A4EBA}"/>
              </a:ext>
            </a:extLst>
          </p:cNvPr>
          <p:cNvSpPr>
            <a:spLocks noGrp="1"/>
          </p:cNvSpPr>
          <p:nvPr>
            <p:ph type="title"/>
          </p:nvPr>
        </p:nvSpPr>
        <p:spPr/>
        <p:txBody>
          <a:bodyPr/>
          <a:lstStyle/>
          <a:p>
            <a:r>
              <a:rPr lang="en-US" dirty="0"/>
              <a:t>Loopback Interfaces</a:t>
            </a:r>
          </a:p>
        </p:txBody>
      </p:sp>
      <p:sp>
        <p:nvSpPr>
          <p:cNvPr id="3" name="Content Placeholder 2">
            <a:extLst>
              <a:ext uri="{FF2B5EF4-FFF2-40B4-BE49-F238E27FC236}">
                <a16:creationId xmlns:a16="http://schemas.microsoft.com/office/drawing/2014/main" id="{7EEEA2D9-D163-8DC0-E0B6-03E5FA9A6791}"/>
              </a:ext>
            </a:extLst>
          </p:cNvPr>
          <p:cNvSpPr>
            <a:spLocks noGrp="1"/>
          </p:cNvSpPr>
          <p:nvPr>
            <p:ph idx="1"/>
          </p:nvPr>
        </p:nvSpPr>
        <p:spPr>
          <a:xfrm>
            <a:off x="838200" y="1825625"/>
            <a:ext cx="10515600" cy="981743"/>
          </a:xfrm>
        </p:spPr>
        <p:txBody>
          <a:bodyPr/>
          <a:lstStyle/>
          <a:p>
            <a:r>
              <a:rPr lang="en-US" dirty="0"/>
              <a:t>Screenshot showing both Loopback1 and Loopback2 interfaces and their correct IPv4 addresses.</a:t>
            </a:r>
          </a:p>
        </p:txBody>
      </p:sp>
      <p:pic>
        <p:nvPicPr>
          <p:cNvPr id="4" name="Picture 3">
            <a:extLst>
              <a:ext uri="{FF2B5EF4-FFF2-40B4-BE49-F238E27FC236}">
                <a16:creationId xmlns:a16="http://schemas.microsoft.com/office/drawing/2014/main" id="{96D891A1-1B1C-E699-9AF8-FAAC0A83DF16}"/>
              </a:ext>
            </a:extLst>
          </p:cNvPr>
          <p:cNvPicPr>
            <a:picLocks noChangeAspect="1"/>
          </p:cNvPicPr>
          <p:nvPr/>
        </p:nvPicPr>
        <p:blipFill>
          <a:blip r:embed="rId2"/>
          <a:stretch>
            <a:fillRect/>
          </a:stretch>
        </p:blipFill>
        <p:spPr>
          <a:xfrm>
            <a:off x="838200" y="2942306"/>
            <a:ext cx="9131692" cy="3725730"/>
          </a:xfrm>
          <a:prstGeom prst="rect">
            <a:avLst/>
          </a:prstGeom>
        </p:spPr>
      </p:pic>
    </p:spTree>
    <p:extLst>
      <p:ext uri="{BB962C8B-B14F-4D97-AF65-F5344CB8AC3E}">
        <p14:creationId xmlns:p14="http://schemas.microsoft.com/office/powerpoint/2010/main" val="2651844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03B4-9B4E-A9CB-FF54-3B3373DBB955}"/>
              </a:ext>
            </a:extLst>
          </p:cNvPr>
          <p:cNvSpPr>
            <a:spLocks noGrp="1"/>
          </p:cNvSpPr>
          <p:nvPr>
            <p:ph type="title"/>
          </p:nvPr>
        </p:nvSpPr>
        <p:spPr/>
        <p:txBody>
          <a:bodyPr/>
          <a:lstStyle/>
          <a:p>
            <a:r>
              <a:rPr lang="en-US" dirty="0"/>
              <a:t>Connectivity Tests</a:t>
            </a:r>
          </a:p>
        </p:txBody>
      </p:sp>
      <p:sp>
        <p:nvSpPr>
          <p:cNvPr id="3" name="Content Placeholder 2">
            <a:extLst>
              <a:ext uri="{FF2B5EF4-FFF2-40B4-BE49-F238E27FC236}">
                <a16:creationId xmlns:a16="http://schemas.microsoft.com/office/drawing/2014/main" id="{CA25E4B4-0B18-2E8B-F23B-62C30E8611E0}"/>
              </a:ext>
            </a:extLst>
          </p:cNvPr>
          <p:cNvSpPr>
            <a:spLocks noGrp="1"/>
          </p:cNvSpPr>
          <p:nvPr>
            <p:ph idx="1"/>
          </p:nvPr>
        </p:nvSpPr>
        <p:spPr>
          <a:xfrm>
            <a:off x="838200" y="1825625"/>
            <a:ext cx="3011905" cy="4351338"/>
          </a:xfrm>
        </p:spPr>
        <p:txBody>
          <a:bodyPr/>
          <a:lstStyle/>
          <a:p>
            <a:r>
              <a:rPr lang="en-US" dirty="0"/>
              <a:t>Screenshot showing two successful ping tests from the Computer 1 VM to the Loopback 1 and Loopback 2 interfaces. </a:t>
            </a:r>
          </a:p>
        </p:txBody>
      </p:sp>
      <p:pic>
        <p:nvPicPr>
          <p:cNvPr id="4" name="Picture 3">
            <a:extLst>
              <a:ext uri="{FF2B5EF4-FFF2-40B4-BE49-F238E27FC236}">
                <a16:creationId xmlns:a16="http://schemas.microsoft.com/office/drawing/2014/main" id="{6DC1FCFF-91BC-B9AF-855D-8752CCE88036}"/>
              </a:ext>
            </a:extLst>
          </p:cNvPr>
          <p:cNvPicPr>
            <a:picLocks noChangeAspect="1"/>
          </p:cNvPicPr>
          <p:nvPr/>
        </p:nvPicPr>
        <p:blipFill>
          <a:blip r:embed="rId2"/>
          <a:stretch>
            <a:fillRect/>
          </a:stretch>
        </p:blipFill>
        <p:spPr>
          <a:xfrm>
            <a:off x="5196088" y="1654593"/>
            <a:ext cx="6291617" cy="4608975"/>
          </a:xfrm>
          <a:prstGeom prst="rect">
            <a:avLst/>
          </a:prstGeom>
        </p:spPr>
      </p:pic>
    </p:spTree>
    <p:extLst>
      <p:ext uri="{BB962C8B-B14F-4D97-AF65-F5344CB8AC3E}">
        <p14:creationId xmlns:p14="http://schemas.microsoft.com/office/powerpoint/2010/main" val="23377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background of dark mesh">
            <a:extLst>
              <a:ext uri="{FF2B5EF4-FFF2-40B4-BE49-F238E27FC236}">
                <a16:creationId xmlns:a16="http://schemas.microsoft.com/office/drawing/2014/main" id="{9BEDCEE5-0464-52BB-4A1B-65701E5D4951}"/>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518D31E9-7F3F-3C92-A8FE-8BB3DAB93E5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Visio Network Diagram</a:t>
            </a:r>
          </a:p>
        </p:txBody>
      </p:sp>
    </p:spTree>
    <p:extLst>
      <p:ext uri="{BB962C8B-B14F-4D97-AF65-F5344CB8AC3E}">
        <p14:creationId xmlns:p14="http://schemas.microsoft.com/office/powerpoint/2010/main" val="225669057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736D-EACB-F4CD-6DBD-15AF410C5238}"/>
              </a:ext>
            </a:extLst>
          </p:cNvPr>
          <p:cNvSpPr>
            <a:spLocks noGrp="1"/>
          </p:cNvSpPr>
          <p:nvPr>
            <p:ph type="title"/>
          </p:nvPr>
        </p:nvSpPr>
        <p:spPr/>
        <p:txBody>
          <a:bodyPr/>
          <a:lstStyle/>
          <a:p>
            <a:r>
              <a:rPr lang="en-US" dirty="0"/>
              <a:t>Microsoft Visio Network Diagram</a:t>
            </a:r>
          </a:p>
        </p:txBody>
      </p:sp>
      <p:sp>
        <p:nvSpPr>
          <p:cNvPr id="3" name="Content Placeholder 2">
            <a:extLst>
              <a:ext uri="{FF2B5EF4-FFF2-40B4-BE49-F238E27FC236}">
                <a16:creationId xmlns:a16="http://schemas.microsoft.com/office/drawing/2014/main" id="{A8A96363-09A7-AA0F-0D66-51C73978AC02}"/>
              </a:ext>
            </a:extLst>
          </p:cNvPr>
          <p:cNvSpPr>
            <a:spLocks noGrp="1"/>
          </p:cNvSpPr>
          <p:nvPr>
            <p:ph idx="1"/>
          </p:nvPr>
        </p:nvSpPr>
        <p:spPr>
          <a:xfrm>
            <a:off x="838200" y="1825625"/>
            <a:ext cx="2835442" cy="4351338"/>
          </a:xfrm>
        </p:spPr>
        <p:txBody>
          <a:bodyPr>
            <a:normAutofit lnSpcReduction="10000"/>
          </a:bodyPr>
          <a:lstStyle/>
          <a:p>
            <a:r>
              <a:rPr lang="en-US" dirty="0"/>
              <a:t>This diagram illustrates the interconnection of the Computer 1 VM, the Computer 2 VM, and the SOHO Router VM along with proper addressing and labeling. </a:t>
            </a:r>
          </a:p>
        </p:txBody>
      </p:sp>
      <p:pic>
        <p:nvPicPr>
          <p:cNvPr id="4" name="Picture 3">
            <a:extLst>
              <a:ext uri="{FF2B5EF4-FFF2-40B4-BE49-F238E27FC236}">
                <a16:creationId xmlns:a16="http://schemas.microsoft.com/office/drawing/2014/main" id="{950C452C-5DA2-43CC-FA15-D306A5EC899F}"/>
              </a:ext>
            </a:extLst>
          </p:cNvPr>
          <p:cNvPicPr>
            <a:picLocks noChangeAspect="1"/>
          </p:cNvPicPr>
          <p:nvPr/>
        </p:nvPicPr>
        <p:blipFill>
          <a:blip r:embed="rId2"/>
          <a:stretch>
            <a:fillRect/>
          </a:stretch>
        </p:blipFill>
        <p:spPr>
          <a:xfrm>
            <a:off x="3641456" y="1971041"/>
            <a:ext cx="8537661" cy="4886960"/>
          </a:xfrm>
          <a:prstGeom prst="rect">
            <a:avLst/>
          </a:prstGeom>
        </p:spPr>
      </p:pic>
    </p:spTree>
    <p:extLst>
      <p:ext uri="{BB962C8B-B14F-4D97-AF65-F5344CB8AC3E}">
        <p14:creationId xmlns:p14="http://schemas.microsoft.com/office/powerpoint/2010/main" val="3464233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8DDAFB4-70C5-D8C9-B21F-C43D7EC17596}"/>
              </a:ext>
            </a:extLst>
          </p:cNvPr>
          <p:cNvPicPr>
            <a:picLocks noChangeAspect="1"/>
          </p:cNvPicPr>
          <p:nvPr/>
        </p:nvPicPr>
        <p:blipFill rotWithShape="1">
          <a:blip r:embed="rId2"/>
          <a:srcRect/>
          <a:stretch/>
        </p:blipFill>
        <p:spPr>
          <a:xfrm>
            <a:off x="-3048" y="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AB470-49AD-A2A0-8E6F-DEF794689FFD}"/>
              </a:ext>
            </a:extLst>
          </p:cNvPr>
          <p:cNvSpPr>
            <a:spLocks noGrp="1"/>
          </p:cNvSpPr>
          <p:nvPr>
            <p:ph type="title"/>
          </p:nvPr>
        </p:nvSpPr>
        <p:spPr>
          <a:xfrm>
            <a:off x="1239520" y="303827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7200" b="1" dirty="0">
                <a:solidFill>
                  <a:srgbClr val="FFFFFF"/>
                </a:solidFill>
              </a:rPr>
              <a:t>SOHO Wireless Network Security</a:t>
            </a:r>
          </a:p>
        </p:txBody>
      </p:sp>
    </p:spTree>
    <p:extLst>
      <p:ext uri="{BB962C8B-B14F-4D97-AF65-F5344CB8AC3E}">
        <p14:creationId xmlns:p14="http://schemas.microsoft.com/office/powerpoint/2010/main" val="423302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3EF9-F853-2A3D-6979-1937370CC80A}"/>
              </a:ext>
            </a:extLst>
          </p:cNvPr>
          <p:cNvSpPr>
            <a:spLocks noGrp="1"/>
          </p:cNvSpPr>
          <p:nvPr>
            <p:ph type="title"/>
          </p:nvPr>
        </p:nvSpPr>
        <p:spPr>
          <a:xfrm>
            <a:off x="838200" y="160421"/>
            <a:ext cx="10515600" cy="737937"/>
          </a:xfrm>
        </p:spPr>
        <p:txBody>
          <a:bodyPr/>
          <a:lstStyle/>
          <a:p>
            <a:r>
              <a:rPr lang="en-US" dirty="0"/>
              <a:t>SOHO Wireless Network Security</a:t>
            </a:r>
          </a:p>
        </p:txBody>
      </p:sp>
      <p:sp>
        <p:nvSpPr>
          <p:cNvPr id="3" name="Content Placeholder 2">
            <a:extLst>
              <a:ext uri="{FF2B5EF4-FFF2-40B4-BE49-F238E27FC236}">
                <a16:creationId xmlns:a16="http://schemas.microsoft.com/office/drawing/2014/main" id="{0246CA1B-75DF-4C36-3234-DC7557DC1EA2}"/>
              </a:ext>
            </a:extLst>
          </p:cNvPr>
          <p:cNvSpPr>
            <a:spLocks noGrp="1"/>
          </p:cNvSpPr>
          <p:nvPr>
            <p:ph idx="1"/>
          </p:nvPr>
        </p:nvSpPr>
        <p:spPr>
          <a:xfrm>
            <a:off x="838200" y="1103062"/>
            <a:ext cx="10515600" cy="5754938"/>
          </a:xfrm>
        </p:spPr>
        <p:txBody>
          <a:bodyPr>
            <a:normAutofit fontScale="55000" lnSpcReduction="20000"/>
          </a:bodyPr>
          <a:lstStyle/>
          <a:p>
            <a:pPr marL="0" indent="0">
              <a:spcBef>
                <a:spcPts val="0"/>
              </a:spcBef>
              <a:buNone/>
            </a:pPr>
            <a:r>
              <a:rPr lang="en-US" sz="3300" dirty="0"/>
              <a:t>1. </a:t>
            </a:r>
            <a:r>
              <a:rPr lang="en-US" sz="3300" dirty="0">
                <a:solidFill>
                  <a:srgbClr val="16191F"/>
                </a:solidFill>
                <a:effectLst/>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3300" b="1" dirty="0">
                <a:ea typeface="Calibri" panose="020F0502020204030204" pitchFamily="34" charset="0"/>
                <a:cs typeface="Times New Roman" panose="02020603050405020304" pitchFamily="18" charset="0"/>
              </a:rPr>
              <a:t>Answer: The default username and password of a TP-Link router is as follows;</a:t>
            </a:r>
          </a:p>
          <a:p>
            <a:pPr marL="0" indent="0">
              <a:spcBef>
                <a:spcPts val="0"/>
              </a:spcBef>
              <a:buNone/>
            </a:pPr>
            <a:r>
              <a:rPr lang="en-US" sz="3300" b="1" dirty="0">
                <a:ea typeface="Calibri" panose="020F0502020204030204" pitchFamily="34" charset="0"/>
                <a:cs typeface="Times New Roman" panose="02020603050405020304" pitchFamily="18" charset="0"/>
              </a:rPr>
              <a:t>Username-admin Password-admin. It is important to change your username and password as soon as possible since anyone can look online to find the defaults for any router and obtain access to your network. </a:t>
            </a:r>
          </a:p>
          <a:p>
            <a:pPr marL="0" indent="0">
              <a:spcBef>
                <a:spcPts val="0"/>
              </a:spcBef>
              <a:buNone/>
            </a:pPr>
            <a:endParaRPr lang="en-US" sz="3300" dirty="0">
              <a:effectLst/>
              <a:ea typeface="Calibri" panose="020F0502020204030204" pitchFamily="34" charset="0"/>
              <a:cs typeface="Times New Roman" panose="02020603050405020304" pitchFamily="18" charset="0"/>
            </a:endParaRPr>
          </a:p>
          <a:p>
            <a:pPr marL="0" indent="0">
              <a:spcBef>
                <a:spcPts val="0"/>
              </a:spcBef>
              <a:buNone/>
            </a:pPr>
            <a:endParaRPr lang="en-US" sz="3300" dirty="0">
              <a:ea typeface="Calibri" panose="020F0502020204030204" pitchFamily="34" charset="0"/>
              <a:cs typeface="Times New Roman" panose="02020603050405020304" pitchFamily="18" charset="0"/>
            </a:endParaRPr>
          </a:p>
          <a:p>
            <a:pPr marL="0" indent="0">
              <a:spcBef>
                <a:spcPts val="0"/>
              </a:spcBef>
              <a:buNone/>
            </a:pPr>
            <a:endParaRPr lang="en-US" sz="3300" dirty="0">
              <a:effectLst/>
              <a:ea typeface="Calibri" panose="020F0502020204030204" pitchFamily="34" charset="0"/>
              <a:cs typeface="Times New Roman" panose="02020603050405020304" pitchFamily="18" charset="0"/>
            </a:endParaRPr>
          </a:p>
          <a:p>
            <a:pPr marL="0" indent="0">
              <a:spcBef>
                <a:spcPts val="0"/>
              </a:spcBef>
              <a:buNone/>
            </a:pPr>
            <a:r>
              <a:rPr lang="en-US" sz="3300" dirty="0">
                <a:effectLst/>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3300" b="1" dirty="0">
                <a:effectLst/>
                <a:ea typeface="Calibri" panose="020F0502020204030204" pitchFamily="34" charset="0"/>
                <a:cs typeface="Times New Roman" panose="02020603050405020304" pitchFamily="18" charset="0"/>
              </a:rPr>
              <a:t>Answer: Static I</a:t>
            </a:r>
            <a:r>
              <a:rPr lang="en-US" sz="3300" b="1" dirty="0">
                <a:ea typeface="Calibri" panose="020F0502020204030204" pitchFamily="34" charset="0"/>
                <a:cs typeface="Times New Roman" panose="02020603050405020304" pitchFamily="18" charset="0"/>
              </a:rPr>
              <a:t>P address configuration allows precise control over which IP addresses are configured to each device. This provides more predictability for troubleshooting connectivity issues and network topology. </a:t>
            </a:r>
            <a:endParaRPr lang="en-US" sz="3300" b="1" dirty="0">
              <a:effectLst/>
              <a:ea typeface="Calibri" panose="020F0502020204030204" pitchFamily="34" charset="0"/>
              <a:cs typeface="Times New Roman" panose="02020603050405020304" pitchFamily="18" charset="0"/>
            </a:endParaRPr>
          </a:p>
          <a:p>
            <a:pPr marL="0" indent="0">
              <a:spcBef>
                <a:spcPts val="0"/>
              </a:spcBef>
              <a:buNone/>
            </a:pPr>
            <a:endParaRPr lang="en-US" sz="3300" dirty="0">
              <a:ea typeface="Calibri" panose="020F0502020204030204" pitchFamily="34" charset="0"/>
              <a:cs typeface="Times New Roman" panose="02020603050405020304" pitchFamily="18" charset="0"/>
            </a:endParaRPr>
          </a:p>
          <a:p>
            <a:pPr marL="0" indent="0">
              <a:spcBef>
                <a:spcPts val="0"/>
              </a:spcBef>
              <a:buNone/>
            </a:pPr>
            <a:endParaRPr lang="en-US" sz="3300" dirty="0">
              <a:effectLst/>
              <a:ea typeface="Calibri" panose="020F0502020204030204" pitchFamily="34" charset="0"/>
              <a:cs typeface="Times New Roman" panose="02020603050405020304" pitchFamily="18" charset="0"/>
            </a:endParaRPr>
          </a:p>
          <a:p>
            <a:pPr marL="0" indent="0">
              <a:spcBef>
                <a:spcPts val="0"/>
              </a:spcBef>
              <a:buNone/>
            </a:pPr>
            <a:endParaRPr lang="en-US" sz="3300" dirty="0">
              <a:effectLst/>
              <a:ea typeface="Calibri" panose="020F0502020204030204" pitchFamily="34" charset="0"/>
              <a:cs typeface="Times New Roman" panose="02020603050405020304" pitchFamily="18" charset="0"/>
            </a:endParaRPr>
          </a:p>
          <a:p>
            <a:pPr marL="0" indent="0">
              <a:spcBef>
                <a:spcPts val="0"/>
              </a:spcBef>
              <a:buNone/>
            </a:pPr>
            <a:r>
              <a:rPr lang="en-US" sz="3300"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3300" b="1" dirty="0">
                <a:ea typeface="Calibri" panose="020F0502020204030204" pitchFamily="34" charset="0"/>
                <a:cs typeface="Times New Roman" panose="02020603050405020304" pitchFamily="18" charset="0"/>
              </a:rPr>
              <a:t>Answer: MAC filtering controls which devices are allowed to connect to a network. MAC addresses are unique identifiers assigned to the network interface card (NIC). It creates a list of approved or denied MAC addresses. You would use deny filtering rules to identify problematic devices, or to block specific devices from accessing the network. Allow filtering rules creates a list of specific devices allowed to connect to the network. Higher security level information access would utilize the allow access filtering. Allow filtering with an empty list would deny access to all devices as the list is blank. </a:t>
            </a:r>
            <a:endParaRPr lang="en-US" sz="3300" dirty="0"/>
          </a:p>
          <a:p>
            <a:endParaRPr lang="en-US" dirty="0"/>
          </a:p>
        </p:txBody>
      </p:sp>
    </p:spTree>
    <p:extLst>
      <p:ext uri="{BB962C8B-B14F-4D97-AF65-F5344CB8AC3E}">
        <p14:creationId xmlns:p14="http://schemas.microsoft.com/office/powerpoint/2010/main" val="400517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658D-3227-68E9-68AF-65B951390103}"/>
              </a:ext>
            </a:extLst>
          </p:cNvPr>
          <p:cNvSpPr>
            <a:spLocks noGrp="1"/>
          </p:cNvSpPr>
          <p:nvPr>
            <p:ph type="title"/>
          </p:nvPr>
        </p:nvSpPr>
        <p:spPr>
          <a:xfrm>
            <a:off x="838200" y="1"/>
            <a:ext cx="10515600" cy="930442"/>
          </a:xfrm>
        </p:spPr>
        <p:txBody>
          <a:bodyPr/>
          <a:lstStyle/>
          <a:p>
            <a:r>
              <a:rPr lang="en-US" dirty="0"/>
              <a:t>SOHO Wireless Network Security</a:t>
            </a:r>
          </a:p>
        </p:txBody>
      </p:sp>
      <p:sp>
        <p:nvSpPr>
          <p:cNvPr id="3" name="Content Placeholder 2">
            <a:extLst>
              <a:ext uri="{FF2B5EF4-FFF2-40B4-BE49-F238E27FC236}">
                <a16:creationId xmlns:a16="http://schemas.microsoft.com/office/drawing/2014/main" id="{2BD9010F-8F8D-AAAE-EEF7-5F622FB15E03}"/>
              </a:ext>
            </a:extLst>
          </p:cNvPr>
          <p:cNvSpPr>
            <a:spLocks noGrp="1"/>
          </p:cNvSpPr>
          <p:nvPr>
            <p:ph idx="1"/>
          </p:nvPr>
        </p:nvSpPr>
        <p:spPr>
          <a:xfrm>
            <a:off x="838200" y="1556083"/>
            <a:ext cx="10515600" cy="4620879"/>
          </a:xfrm>
        </p:spPr>
        <p:txBody>
          <a:bodyPr>
            <a:normAutofit fontScale="62500" lnSpcReduction="20000"/>
          </a:bodyPr>
          <a:lstStyle/>
          <a:p>
            <a:pPr marL="0" indent="0">
              <a:spcBef>
                <a:spcPts val="0"/>
              </a:spcBef>
              <a:buNone/>
            </a:pPr>
            <a:r>
              <a:rPr lang="en-US" sz="2800" dirty="0"/>
              <a:t>1. </a:t>
            </a:r>
            <a:r>
              <a:rPr lang="en-US" sz="2800" dirty="0">
                <a:solidFill>
                  <a:srgbClr val="16191F"/>
                </a:solidFill>
                <a:effectLst/>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spcBef>
                <a:spcPts val="0"/>
              </a:spcBef>
              <a:buNone/>
            </a:pPr>
            <a:r>
              <a:rPr lang="en-US" sz="2800" b="1" dirty="0">
                <a:ea typeface="Calibri" panose="020F0502020204030204" pitchFamily="34" charset="0"/>
                <a:cs typeface="Times New Roman" panose="02020603050405020304" pitchFamily="18" charset="0"/>
              </a:rPr>
              <a:t>Answer: WPA2-PSK is the default security setting. It is not recommended to disable wireless security as the wireless stations will be able to connect the device without encryption. WPA/WPA2-Personal, WPA/WPA2-Enterprise is recommended. WEP is outdated and not as secure due to significant vulnerabilities. </a:t>
            </a:r>
          </a:p>
          <a:p>
            <a:pPr marL="0" indent="0">
              <a:spcBef>
                <a:spcPts val="0"/>
              </a:spcBef>
              <a:buNone/>
            </a:pPr>
            <a:endParaRPr lang="en-US" sz="2800" dirty="0">
              <a:ea typeface="Calibri" panose="020F0502020204030204" pitchFamily="34" charset="0"/>
              <a:cs typeface="Times New Roman" panose="02020603050405020304" pitchFamily="18" charset="0"/>
            </a:endParaRPr>
          </a:p>
          <a:p>
            <a:pPr marL="0" indent="0">
              <a:spcBef>
                <a:spcPts val="0"/>
              </a:spcBef>
              <a:buNone/>
            </a:pPr>
            <a:endParaRPr lang="en-US" sz="2800" dirty="0">
              <a:ea typeface="Calibri" panose="020F0502020204030204" pitchFamily="34" charset="0"/>
              <a:cs typeface="Times New Roman" panose="02020603050405020304" pitchFamily="18" charset="0"/>
            </a:endParaRPr>
          </a:p>
          <a:p>
            <a:pPr marL="0" indent="0">
              <a:spcBef>
                <a:spcPts val="0"/>
              </a:spcBef>
              <a:buNone/>
            </a:pPr>
            <a:endParaRPr lang="en-US" sz="2800" dirty="0">
              <a:ea typeface="Calibri" panose="020F0502020204030204" pitchFamily="34" charset="0"/>
              <a:cs typeface="Times New Roman" panose="02020603050405020304" pitchFamily="18" charset="0"/>
            </a:endParaRPr>
          </a:p>
          <a:p>
            <a:pPr marL="0" indent="0">
              <a:spcBef>
                <a:spcPts val="0"/>
              </a:spcBef>
              <a:buNone/>
            </a:pPr>
            <a:endParaRPr lang="en-US" sz="2800" dirty="0">
              <a:effectLst/>
              <a:ea typeface="Calibri" panose="020F0502020204030204" pitchFamily="34" charset="0"/>
              <a:cs typeface="Times New Roman" panose="02020603050405020304" pitchFamily="18" charset="0"/>
            </a:endParaRPr>
          </a:p>
          <a:p>
            <a:pPr marL="0" indent="0">
              <a:spcBef>
                <a:spcPts val="0"/>
              </a:spcBef>
              <a:buNone/>
            </a:pPr>
            <a:r>
              <a:rPr lang="en-US" sz="2800" dirty="0">
                <a:effectLst/>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sz="2800" b="1" dirty="0">
                <a:effectLst/>
                <a:ea typeface="Calibri" panose="020F0502020204030204" pitchFamily="34" charset="0"/>
                <a:cs typeface="Times New Roman" panose="02020603050405020304" pitchFamily="18" charset="0"/>
              </a:rPr>
              <a:t>Answer: WPA2 Enterprise is going to be the best option for security. Utilizing individual user authentication along with a centralized authentication server, account management, reduced passphrase sharing, and extensible authentication protocol (EAP), although more complex, only adds to the higher level of security.</a:t>
            </a:r>
          </a:p>
          <a:p>
            <a:pPr marL="0" indent="0">
              <a:spcBef>
                <a:spcPts val="0"/>
              </a:spcBef>
              <a:buNone/>
            </a:pPr>
            <a:endParaRPr lang="en-US" sz="2800" dirty="0">
              <a:ea typeface="Calibri" panose="020F0502020204030204" pitchFamily="34" charset="0"/>
              <a:cs typeface="Times New Roman" panose="02020603050405020304" pitchFamily="18" charset="0"/>
            </a:endParaRPr>
          </a:p>
          <a:p>
            <a:pPr marL="0" indent="0">
              <a:spcBef>
                <a:spcPts val="0"/>
              </a:spcBef>
              <a:buNone/>
            </a:pPr>
            <a:endParaRPr lang="en-US" sz="2800" dirty="0">
              <a:effectLst/>
              <a:ea typeface="Calibri" panose="020F0502020204030204" pitchFamily="34" charset="0"/>
              <a:cs typeface="Times New Roman" panose="02020603050405020304" pitchFamily="18" charset="0"/>
            </a:endParaRPr>
          </a:p>
          <a:p>
            <a:pPr marL="0" indent="0">
              <a:spcBef>
                <a:spcPts val="0"/>
              </a:spcBef>
              <a:buNone/>
            </a:pPr>
            <a:endParaRPr lang="en-US" sz="2800" dirty="0">
              <a:ea typeface="Calibri" panose="020F0502020204030204" pitchFamily="34" charset="0"/>
              <a:cs typeface="Times New Roman" panose="02020603050405020304" pitchFamily="18" charset="0"/>
            </a:endParaRPr>
          </a:p>
          <a:p>
            <a:pPr marL="0" indent="0">
              <a:spcBef>
                <a:spcPts val="0"/>
              </a:spcBef>
              <a:buNone/>
            </a:pPr>
            <a:endParaRPr lang="en-US" sz="2800" dirty="0">
              <a:effectLst/>
              <a:ea typeface="Calibri" panose="020F0502020204030204" pitchFamily="34" charset="0"/>
              <a:cs typeface="Times New Roman" panose="02020603050405020304" pitchFamily="18" charset="0"/>
            </a:endParaRPr>
          </a:p>
          <a:p>
            <a:pPr marL="0" indent="0">
              <a:spcBef>
                <a:spcPts val="0"/>
              </a:spcBef>
              <a:buNone/>
            </a:pPr>
            <a:endParaRPr lang="en-US" sz="2800" dirty="0">
              <a:effectLst/>
              <a:ea typeface="Calibri" panose="020F0502020204030204" pitchFamily="34" charset="0"/>
              <a:cs typeface="Times New Roman" panose="02020603050405020304" pitchFamily="18" charset="0"/>
            </a:endParaRPr>
          </a:p>
          <a:p>
            <a:pPr marL="0" indent="0">
              <a:spcBef>
                <a:spcPts val="0"/>
              </a:spcBef>
              <a:buNone/>
            </a:pPr>
            <a:r>
              <a:rPr lang="en-US" sz="2800" dirty="0">
                <a:ea typeface="Calibri" panose="020F0502020204030204" pitchFamily="34" charset="0"/>
                <a:cs typeface="Times New Roman" panose="02020603050405020304" pitchFamily="18" charset="0"/>
              </a:rPr>
              <a:t>3. What would you do to protect your wireless network at home? Why?</a:t>
            </a:r>
          </a:p>
          <a:p>
            <a:pPr marL="0" indent="0">
              <a:spcBef>
                <a:spcPts val="0"/>
              </a:spcBef>
              <a:buNone/>
            </a:pPr>
            <a:r>
              <a:rPr lang="en-US" sz="2800" b="1" dirty="0">
                <a:ea typeface="Calibri" panose="020F0502020204030204" pitchFamily="34" charset="0"/>
                <a:cs typeface="Times New Roman" panose="02020603050405020304" pitchFamily="18" charset="0"/>
              </a:rPr>
              <a:t>Answer: Changing the default credentials along with a strong Wi-Fi password, MAC address filtering, and network segmentation for guests would be a start for a default router. Personally, I utilize a Raspberry Pi 4 as a router with built-in VPN and proxy chains. </a:t>
            </a:r>
            <a:endParaRPr lang="en-US" sz="2800" b="1"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0891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lluminated server room panel">
            <a:extLst>
              <a:ext uri="{FF2B5EF4-FFF2-40B4-BE49-F238E27FC236}">
                <a16:creationId xmlns:a16="http://schemas.microsoft.com/office/drawing/2014/main" id="{C42CF7E4-3722-DCB4-C736-00A8BE891FC6}"/>
              </a:ext>
            </a:extLst>
          </p:cNvPr>
          <p:cNvPicPr>
            <a:picLocks noChangeAspect="1"/>
          </p:cNvPicPr>
          <p:nvPr/>
        </p:nvPicPr>
        <p:blipFill rotWithShape="1">
          <a:blip r:embed="rId2"/>
          <a:srcRect l="7378" r="14112" b="2"/>
          <a:stretch/>
        </p:blipFill>
        <p:spPr>
          <a:xfrm>
            <a:off x="2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C3ABC6-0B58-43C0-E2A2-2A10316AD05F}"/>
              </a:ext>
            </a:extLst>
          </p:cNvPr>
          <p:cNvSpPr>
            <a:spLocks noGrp="1"/>
          </p:cNvSpPr>
          <p:nvPr>
            <p:ph type="title"/>
          </p:nvPr>
        </p:nvSpPr>
        <p:spPr>
          <a:xfrm>
            <a:off x="761801" y="352766"/>
            <a:ext cx="10591999" cy="1023584"/>
          </a:xfrm>
        </p:spPr>
        <p:txBody>
          <a:bodyPr>
            <a:normAutofit/>
          </a:bodyPr>
          <a:lstStyle/>
          <a:p>
            <a:r>
              <a:rPr lang="en-US" sz="4000" b="1" dirty="0"/>
              <a:t>Introduction	</a:t>
            </a:r>
          </a:p>
        </p:txBody>
      </p:sp>
      <p:sp>
        <p:nvSpPr>
          <p:cNvPr id="3" name="Content Placeholder 2">
            <a:extLst>
              <a:ext uri="{FF2B5EF4-FFF2-40B4-BE49-F238E27FC236}">
                <a16:creationId xmlns:a16="http://schemas.microsoft.com/office/drawing/2014/main" id="{98B072D9-92D0-78C0-688A-4414099E018F}"/>
              </a:ext>
            </a:extLst>
          </p:cNvPr>
          <p:cNvSpPr>
            <a:spLocks noGrp="1"/>
          </p:cNvSpPr>
          <p:nvPr>
            <p:ph idx="1"/>
          </p:nvPr>
        </p:nvSpPr>
        <p:spPr>
          <a:xfrm>
            <a:off x="6803408" y="2249766"/>
            <a:ext cx="4550391" cy="4070303"/>
          </a:xfrm>
        </p:spPr>
        <p:txBody>
          <a:bodyPr anchor="ctr">
            <a:noAutofit/>
          </a:bodyPr>
          <a:lstStyle/>
          <a:p>
            <a:r>
              <a:rPr lang="en-US" sz="2400" b="0" i="0" dirty="0">
                <a:effectLst/>
                <a:latin typeface="Söhne"/>
              </a:rPr>
              <a:t>Beginning with the crucial role of SOHO networks in our interconnected world, we dive into router configurations for seamless connectivity. We address subnetting for optimal address space utilization, proactive strategies for connectivity testing, and the importance of comprehensive network documentation. This project concludes with a focus on wireless security protocols.</a:t>
            </a:r>
            <a:endParaRPr lang="en-US" sz="2400" dirty="0"/>
          </a:p>
        </p:txBody>
      </p:sp>
    </p:spTree>
    <p:extLst>
      <p:ext uri="{BB962C8B-B14F-4D97-AF65-F5344CB8AC3E}">
        <p14:creationId xmlns:p14="http://schemas.microsoft.com/office/powerpoint/2010/main" val="4279335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2DB2-9CB9-F926-8AB5-8D938DB26ED1}"/>
              </a:ext>
            </a:extLst>
          </p:cNvPr>
          <p:cNvSpPr>
            <a:spLocks noGrp="1"/>
          </p:cNvSpPr>
          <p:nvPr>
            <p:ph type="title"/>
          </p:nvPr>
        </p:nvSpPr>
        <p:spPr/>
        <p:txBody>
          <a:bodyPr/>
          <a:lstStyle/>
          <a:p>
            <a:pPr algn="ctr"/>
            <a:r>
              <a:rPr lang="en-US" b="1" dirty="0"/>
              <a:t>Challenges</a:t>
            </a:r>
          </a:p>
        </p:txBody>
      </p:sp>
      <p:graphicFrame>
        <p:nvGraphicFramePr>
          <p:cNvPr id="5" name="Content Placeholder 2">
            <a:extLst>
              <a:ext uri="{FF2B5EF4-FFF2-40B4-BE49-F238E27FC236}">
                <a16:creationId xmlns:a16="http://schemas.microsoft.com/office/drawing/2014/main" id="{A17A9A56-C4BC-D5F6-9973-C8030F68A872}"/>
              </a:ext>
            </a:extLst>
          </p:cNvPr>
          <p:cNvGraphicFramePr>
            <a:graphicFrameLocks noGrp="1"/>
          </p:cNvGraphicFramePr>
          <p:nvPr>
            <p:ph idx="1"/>
            <p:extLst>
              <p:ext uri="{D42A27DB-BD31-4B8C-83A1-F6EECF244321}">
                <p14:modId xmlns:p14="http://schemas.microsoft.com/office/powerpoint/2010/main" val="40714714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77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1633-AC8F-854F-544F-90D3741F0978}"/>
              </a:ext>
            </a:extLst>
          </p:cNvPr>
          <p:cNvSpPr>
            <a:spLocks noGrp="1"/>
          </p:cNvSpPr>
          <p:nvPr>
            <p:ph type="title"/>
          </p:nvPr>
        </p:nvSpPr>
        <p:spPr>
          <a:xfrm>
            <a:off x="5868557" y="1138036"/>
            <a:ext cx="5444382" cy="1402470"/>
          </a:xfrm>
        </p:spPr>
        <p:txBody>
          <a:bodyPr anchor="t">
            <a:normAutofit/>
          </a:bodyPr>
          <a:lstStyle/>
          <a:p>
            <a:pPr algn="ctr"/>
            <a:r>
              <a:rPr lang="en-US" sz="4000" b="1" dirty="0"/>
              <a:t>Career Skills</a:t>
            </a:r>
          </a:p>
        </p:txBody>
      </p:sp>
      <p:pic>
        <p:nvPicPr>
          <p:cNvPr id="5" name="Picture 4" descr="CPU with binary numbers and blueprint">
            <a:extLst>
              <a:ext uri="{FF2B5EF4-FFF2-40B4-BE49-F238E27FC236}">
                <a16:creationId xmlns:a16="http://schemas.microsoft.com/office/drawing/2014/main" id="{6FFF9D9B-78C0-0D7B-1A86-B7C17CE99322}"/>
              </a:ext>
            </a:extLst>
          </p:cNvPr>
          <p:cNvPicPr>
            <a:picLocks noChangeAspect="1"/>
          </p:cNvPicPr>
          <p:nvPr/>
        </p:nvPicPr>
        <p:blipFill rotWithShape="1">
          <a:blip r:embed="rId2"/>
          <a:srcRect l="31825" r="25925"/>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4D1BC5-59A6-3E70-1B20-E48AE5DA11EF}"/>
              </a:ext>
            </a:extLst>
          </p:cNvPr>
          <p:cNvSpPr>
            <a:spLocks noGrp="1"/>
          </p:cNvSpPr>
          <p:nvPr>
            <p:ph idx="1"/>
          </p:nvPr>
        </p:nvSpPr>
        <p:spPr>
          <a:xfrm>
            <a:off x="5868557" y="2551176"/>
            <a:ext cx="5444382" cy="3591207"/>
          </a:xfrm>
        </p:spPr>
        <p:txBody>
          <a:bodyPr>
            <a:noAutofit/>
          </a:bodyPr>
          <a:lstStyle/>
          <a:p>
            <a:r>
              <a:rPr lang="en-US" sz="2000" dirty="0"/>
              <a:t>Network Administration: Router configuration and subnetting.</a:t>
            </a:r>
          </a:p>
          <a:p>
            <a:r>
              <a:rPr lang="en-US" sz="2000" dirty="0"/>
              <a:t>Network Optimization: Connectivity testing</a:t>
            </a:r>
          </a:p>
          <a:p>
            <a:r>
              <a:rPr lang="en-US" sz="2000" dirty="0"/>
              <a:t>Documentation and Troubleshooting: Documenting efficient network management and troubleshooting. </a:t>
            </a:r>
          </a:p>
          <a:p>
            <a:r>
              <a:rPr lang="en-US" sz="2000" dirty="0"/>
              <a:t>Cybersecurity: Implementing security protocols for SOHO wireless networks and addressing potential vulnerabilities. </a:t>
            </a:r>
          </a:p>
          <a:p>
            <a:r>
              <a:rPr lang="en-US" sz="2000" dirty="0"/>
              <a:t>Project Management: Planning and executing a project involving various components of SOHO networks. </a:t>
            </a:r>
          </a:p>
        </p:txBody>
      </p:sp>
    </p:spTree>
    <p:extLst>
      <p:ext uri="{BB962C8B-B14F-4D97-AF65-F5344CB8AC3E}">
        <p14:creationId xmlns:p14="http://schemas.microsoft.com/office/powerpoint/2010/main" val="157247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here of mesh and nodes">
            <a:extLst>
              <a:ext uri="{FF2B5EF4-FFF2-40B4-BE49-F238E27FC236}">
                <a16:creationId xmlns:a16="http://schemas.microsoft.com/office/drawing/2014/main" id="{EC1B496F-5E58-E62C-1291-B0F45DE2551E}"/>
              </a:ext>
            </a:extLst>
          </p:cNvPr>
          <p:cNvPicPr>
            <a:picLocks noChangeAspect="1"/>
          </p:cNvPicPr>
          <p:nvPr/>
        </p:nvPicPr>
        <p:blipFill rotWithShape="1">
          <a:blip r:embed="rId2"/>
          <a:srcRect l="35911" r="492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A9579-2D63-97AA-0876-58C7AC442267}"/>
              </a:ext>
            </a:extLst>
          </p:cNvPr>
          <p:cNvSpPr>
            <a:spLocks noGrp="1"/>
          </p:cNvSpPr>
          <p:nvPr>
            <p:ph type="title"/>
          </p:nvPr>
        </p:nvSpPr>
        <p:spPr>
          <a:xfrm>
            <a:off x="6115317" y="405685"/>
            <a:ext cx="5464968" cy="1559301"/>
          </a:xfrm>
        </p:spPr>
        <p:txBody>
          <a:bodyPr>
            <a:normAutofit/>
          </a:bodyPr>
          <a:lstStyle/>
          <a:p>
            <a:pPr algn="ctr"/>
            <a:r>
              <a:rPr lang="en-US" sz="4000" b="1" dirty="0"/>
              <a:t>Conclusion</a:t>
            </a:r>
          </a:p>
        </p:txBody>
      </p:sp>
      <p:sp>
        <p:nvSpPr>
          <p:cNvPr id="3" name="Content Placeholder 2">
            <a:extLst>
              <a:ext uri="{FF2B5EF4-FFF2-40B4-BE49-F238E27FC236}">
                <a16:creationId xmlns:a16="http://schemas.microsoft.com/office/drawing/2014/main" id="{366164EF-CE64-4B89-FD3C-EB22EE965694}"/>
              </a:ext>
            </a:extLst>
          </p:cNvPr>
          <p:cNvSpPr>
            <a:spLocks noGrp="1"/>
          </p:cNvSpPr>
          <p:nvPr>
            <p:ph idx="1"/>
          </p:nvPr>
        </p:nvSpPr>
        <p:spPr>
          <a:xfrm>
            <a:off x="6115317" y="2743200"/>
            <a:ext cx="5247340" cy="3496878"/>
          </a:xfrm>
        </p:spPr>
        <p:txBody>
          <a:bodyPr anchor="ctr">
            <a:noAutofit/>
          </a:bodyPr>
          <a:lstStyle/>
          <a:p>
            <a:r>
              <a:rPr lang="en-US" sz="2400" dirty="0"/>
              <a:t>This project has equipped us with a skill set crucial in todays world of network administration. This project demanded technical prowess, adaptability, and effective communication, which are key in today’s tech landscape. In conclusion this project has taught us SOHO router configuration, subnetting, connectivity testing and wireless security. All in all, this has better prepared us in shaping the networks of the future. </a:t>
            </a:r>
          </a:p>
        </p:txBody>
      </p:sp>
    </p:spTree>
    <p:extLst>
      <p:ext uri="{BB962C8B-B14F-4D97-AF65-F5344CB8AC3E}">
        <p14:creationId xmlns:p14="http://schemas.microsoft.com/office/powerpoint/2010/main" val="66144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5F2EB-5DC4-8707-B79D-7401FDB935DF}"/>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Resources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CEE482-956B-9BCB-4D21-F7E3A54ADFF2}"/>
              </a:ext>
            </a:extLst>
          </p:cNvPr>
          <p:cNvSpPr>
            <a:spLocks noGrp="1"/>
          </p:cNvSpPr>
          <p:nvPr>
            <p:ph idx="1"/>
          </p:nvPr>
        </p:nvSpPr>
        <p:spPr>
          <a:xfrm>
            <a:off x="1155548" y="2217343"/>
            <a:ext cx="9880893" cy="3959619"/>
          </a:xfrm>
        </p:spPr>
        <p:txBody>
          <a:bodyPr>
            <a:normAutofit/>
          </a:bodyPr>
          <a:lstStyle/>
          <a:p>
            <a:pPr indent="-228600">
              <a:spcBef>
                <a:spcPts val="0"/>
              </a:spcBef>
            </a:pPr>
            <a:r>
              <a:rPr lang="en-US" sz="2400" dirty="0"/>
              <a:t>1. </a:t>
            </a:r>
            <a:r>
              <a:rPr lang="en-US" sz="2400" dirty="0">
                <a:hlinkClick r:id="rId2"/>
              </a:rPr>
              <a:t>https://www.securew2.com/blog/should-wpa2-enterprise-be-used-for-my-home-network#:~:text=Wi%2DFi%20Protected%20Access%20(WPA,businesses%20%E2%80%93%20is%20even%20more%20secure</a:t>
            </a:r>
            <a:r>
              <a:rPr lang="en-US" sz="2400" dirty="0"/>
              <a:t>.</a:t>
            </a:r>
          </a:p>
          <a:p>
            <a:pPr indent="-228600">
              <a:spcBef>
                <a:spcPts val="0"/>
              </a:spcBef>
            </a:pPr>
            <a:endParaRPr lang="en-US" sz="2400" dirty="0"/>
          </a:p>
          <a:p>
            <a:pPr marL="0" indent="-228600">
              <a:spcBef>
                <a:spcPts val="0"/>
              </a:spcBef>
            </a:pPr>
            <a:r>
              <a:rPr lang="en-US" sz="2400" dirty="0"/>
              <a:t>2. </a:t>
            </a:r>
            <a:r>
              <a:rPr lang="en-US" sz="2400" dirty="0">
                <a:hlinkClick r:id="rId3"/>
              </a:rPr>
              <a:t>https://www.geeksforgeeks.org/mac-filtering-in-computer-network/</a:t>
            </a:r>
            <a:endParaRPr lang="en-US" sz="2400" dirty="0"/>
          </a:p>
          <a:p>
            <a:pPr marL="0" indent="-228600">
              <a:spcBef>
                <a:spcPts val="0"/>
              </a:spcBef>
            </a:pPr>
            <a:endParaRPr lang="en-US" sz="2400" dirty="0"/>
          </a:p>
          <a:p>
            <a:pPr marL="0" indent="-228600">
              <a:spcBef>
                <a:spcPts val="0"/>
              </a:spcBef>
            </a:pPr>
            <a:r>
              <a:rPr lang="en-US" sz="2400" dirty="0"/>
              <a:t>3. </a:t>
            </a:r>
            <a:r>
              <a:rPr lang="en-US" sz="2400" dirty="0">
                <a:hlinkClick r:id="rId4"/>
              </a:rPr>
              <a:t>https://medium.com/an-internet-website/creating-a-wireless-proxy-vpn-router-with-a-raspberry-pi-3e1b346cfef4</a:t>
            </a:r>
            <a:endParaRPr lang="en-US" sz="2400" dirty="0"/>
          </a:p>
          <a:p>
            <a:endParaRPr lang="en-US" sz="2400" dirty="0"/>
          </a:p>
        </p:txBody>
      </p:sp>
    </p:spTree>
    <p:extLst>
      <p:ext uri="{BB962C8B-B14F-4D97-AF65-F5344CB8AC3E}">
        <p14:creationId xmlns:p14="http://schemas.microsoft.com/office/powerpoint/2010/main" val="64937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PU with binary numbers and blueprint">
            <a:extLst>
              <a:ext uri="{FF2B5EF4-FFF2-40B4-BE49-F238E27FC236}">
                <a16:creationId xmlns:a16="http://schemas.microsoft.com/office/drawing/2014/main" id="{AB5528C7-1193-EC55-1AC7-1E6C2B4DE163}"/>
              </a:ext>
            </a:extLst>
          </p:cNvPr>
          <p:cNvPicPr>
            <a:picLocks noChangeAspect="1"/>
          </p:cNvPicPr>
          <p:nvPr/>
        </p:nvPicPr>
        <p:blipFill rotWithShape="1">
          <a:blip r:embed="rId2"/>
          <a:srcRect/>
          <a:stretch/>
        </p:blipFill>
        <p:spPr>
          <a:xfrm>
            <a:off x="20" y="10"/>
            <a:ext cx="12191980" cy="6857990"/>
          </a:xfrm>
          <a:prstGeom prst="rect">
            <a:avLst/>
          </a:prstGeom>
        </p:spPr>
      </p:pic>
      <p:sp useBgFill="1">
        <p:nvSpPr>
          <p:cNvPr id="8" name="Rectangle 7">
            <a:extLst>
              <a:ext uri="{FF2B5EF4-FFF2-40B4-BE49-F238E27FC236}">
                <a16:creationId xmlns:a16="http://schemas.microsoft.com/office/drawing/2014/main" id="{C56A0FDA-9157-2C6B-6549-4570BD71D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5227480"/>
            <a:ext cx="12192003" cy="1630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7C7F8-8E5E-8CA2-9E6C-A44A5B82314D}"/>
              </a:ext>
            </a:extLst>
          </p:cNvPr>
          <p:cNvSpPr>
            <a:spLocks noGrp="1"/>
          </p:cNvSpPr>
          <p:nvPr>
            <p:ph type="title"/>
          </p:nvPr>
        </p:nvSpPr>
        <p:spPr>
          <a:xfrm>
            <a:off x="838200" y="5645189"/>
            <a:ext cx="7061616" cy="804161"/>
          </a:xfrm>
        </p:spPr>
        <p:txBody>
          <a:bodyPr vert="horz" lIns="91440" tIns="45720" rIns="91440" bIns="45720" rtlCol="0" anchor="ctr">
            <a:noAutofit/>
          </a:bodyPr>
          <a:lstStyle/>
          <a:p>
            <a:r>
              <a:rPr lang="en-US" sz="7200" dirty="0">
                <a:solidFill>
                  <a:srgbClr val="002060"/>
                </a:solidFill>
              </a:rPr>
              <a:t>IPv4 Addressing</a:t>
            </a:r>
          </a:p>
        </p:txBody>
      </p:sp>
      <p:grpSp>
        <p:nvGrpSpPr>
          <p:cNvPr id="10" name="Group 9">
            <a:extLst>
              <a:ext uri="{FF2B5EF4-FFF2-40B4-BE49-F238E27FC236}">
                <a16:creationId xmlns:a16="http://schemas.microsoft.com/office/drawing/2014/main" id="{96A3C8CE-26B9-D061-59D9-B73267F581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74856"/>
            <a:ext cx="12207200" cy="123363"/>
            <a:chOff x="-5025" y="6737718"/>
            <a:chExt cx="12207200" cy="123363"/>
          </a:xfrm>
        </p:grpSpPr>
        <p:sp>
          <p:nvSpPr>
            <p:cNvPr id="11" name="Rectangle 10">
              <a:extLst>
                <a:ext uri="{FF2B5EF4-FFF2-40B4-BE49-F238E27FC236}">
                  <a16:creationId xmlns:a16="http://schemas.microsoft.com/office/drawing/2014/main" id="{8F877943-CA6B-FAFE-9840-3D0B02D23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3B65C2-8219-E08F-136B-F7517B115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28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FFC1-614D-0B93-0CB1-AA532C148502}"/>
              </a:ext>
            </a:extLst>
          </p:cNvPr>
          <p:cNvSpPr>
            <a:spLocks noGrp="1"/>
          </p:cNvSpPr>
          <p:nvPr>
            <p:ph type="title"/>
          </p:nvPr>
        </p:nvSpPr>
        <p:spPr/>
        <p:txBody>
          <a:bodyPr/>
          <a:lstStyle/>
          <a:p>
            <a:r>
              <a:rPr lang="en-US" dirty="0"/>
              <a:t>Preparation</a:t>
            </a:r>
          </a:p>
        </p:txBody>
      </p:sp>
      <p:sp>
        <p:nvSpPr>
          <p:cNvPr id="3" name="Content Placeholder 2">
            <a:extLst>
              <a:ext uri="{FF2B5EF4-FFF2-40B4-BE49-F238E27FC236}">
                <a16:creationId xmlns:a16="http://schemas.microsoft.com/office/drawing/2014/main" id="{CF613412-8624-216E-DC7D-9F3A47F667F3}"/>
              </a:ext>
            </a:extLst>
          </p:cNvPr>
          <p:cNvSpPr>
            <a:spLocks noGrp="1"/>
          </p:cNvSpPr>
          <p:nvPr>
            <p:ph idx="1"/>
          </p:nvPr>
        </p:nvSpPr>
        <p:spPr>
          <a:xfrm>
            <a:off x="838200" y="1825625"/>
            <a:ext cx="2771274" cy="4351338"/>
          </a:xfrm>
        </p:spPr>
        <p:txBody>
          <a:bodyPr/>
          <a:lstStyle/>
          <a:p>
            <a:r>
              <a:rPr lang="en-US" dirty="0"/>
              <a:t>Screenshot of terminal window showing the default gateway IP address</a:t>
            </a:r>
          </a:p>
        </p:txBody>
      </p:sp>
      <p:pic>
        <p:nvPicPr>
          <p:cNvPr id="4" name="Picture 3">
            <a:extLst>
              <a:ext uri="{FF2B5EF4-FFF2-40B4-BE49-F238E27FC236}">
                <a16:creationId xmlns:a16="http://schemas.microsoft.com/office/drawing/2014/main" id="{42061226-71F9-D6FF-CE0F-C0982B9DA76E}"/>
              </a:ext>
            </a:extLst>
          </p:cNvPr>
          <p:cNvPicPr>
            <a:picLocks noChangeAspect="1"/>
          </p:cNvPicPr>
          <p:nvPr/>
        </p:nvPicPr>
        <p:blipFill>
          <a:blip r:embed="rId2"/>
          <a:stretch>
            <a:fillRect/>
          </a:stretch>
        </p:blipFill>
        <p:spPr>
          <a:xfrm>
            <a:off x="5184229" y="1249861"/>
            <a:ext cx="5962405" cy="5243014"/>
          </a:xfrm>
          <a:prstGeom prst="rect">
            <a:avLst/>
          </a:prstGeom>
        </p:spPr>
      </p:pic>
    </p:spTree>
    <p:extLst>
      <p:ext uri="{BB962C8B-B14F-4D97-AF65-F5344CB8AC3E}">
        <p14:creationId xmlns:p14="http://schemas.microsoft.com/office/powerpoint/2010/main" val="19915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0448E-1CA5-2B5A-8224-87871EE11071}"/>
              </a:ext>
            </a:extLst>
          </p:cNvPr>
          <p:cNvSpPr>
            <a:spLocks noGrp="1"/>
          </p:cNvSpPr>
          <p:nvPr>
            <p:ph type="title"/>
          </p:nvPr>
        </p:nvSpPr>
        <p:spPr>
          <a:xfrm>
            <a:off x="0" y="-29163"/>
            <a:ext cx="6837680" cy="1325563"/>
          </a:xfrm>
        </p:spPr>
        <p:txBody>
          <a:bodyPr/>
          <a:lstStyle/>
          <a:p>
            <a:r>
              <a:rPr lang="en-US" dirty="0"/>
              <a:t>IPv4 Address Assignment</a:t>
            </a:r>
          </a:p>
        </p:txBody>
      </p:sp>
      <p:sp>
        <p:nvSpPr>
          <p:cNvPr id="3" name="Content Placeholder 2">
            <a:extLst>
              <a:ext uri="{FF2B5EF4-FFF2-40B4-BE49-F238E27FC236}">
                <a16:creationId xmlns:a16="http://schemas.microsoft.com/office/drawing/2014/main" id="{126E1983-ABD8-717C-B97D-F066AB2236EF}"/>
              </a:ext>
            </a:extLst>
          </p:cNvPr>
          <p:cNvSpPr>
            <a:spLocks noGrp="1"/>
          </p:cNvSpPr>
          <p:nvPr>
            <p:ph idx="1"/>
          </p:nvPr>
        </p:nvSpPr>
        <p:spPr>
          <a:xfrm>
            <a:off x="838200" y="1825625"/>
            <a:ext cx="3236495" cy="4351338"/>
          </a:xfrm>
        </p:spPr>
        <p:txBody>
          <a:bodyPr/>
          <a:lstStyle/>
          <a:p>
            <a:r>
              <a:rPr lang="en-US"/>
              <a:t>Screenshot of interfaces page that shows the new IPv4 address on the LAN interface.</a:t>
            </a:r>
            <a:endParaRPr lang="en-US" dirty="0"/>
          </a:p>
        </p:txBody>
      </p:sp>
      <p:pic>
        <p:nvPicPr>
          <p:cNvPr id="4" name="Picture 3">
            <a:extLst>
              <a:ext uri="{FF2B5EF4-FFF2-40B4-BE49-F238E27FC236}">
                <a16:creationId xmlns:a16="http://schemas.microsoft.com/office/drawing/2014/main" id="{E4E43DF2-0DB6-B250-CFC6-6F40941A15FE}"/>
              </a:ext>
            </a:extLst>
          </p:cNvPr>
          <p:cNvPicPr>
            <a:picLocks noChangeAspect="1"/>
          </p:cNvPicPr>
          <p:nvPr/>
        </p:nvPicPr>
        <p:blipFill>
          <a:blip r:embed="rId2"/>
          <a:stretch>
            <a:fillRect/>
          </a:stretch>
        </p:blipFill>
        <p:spPr>
          <a:xfrm>
            <a:off x="5095918" y="1296400"/>
            <a:ext cx="7096082" cy="5561600"/>
          </a:xfrm>
          <a:prstGeom prst="rect">
            <a:avLst/>
          </a:prstGeom>
        </p:spPr>
      </p:pic>
    </p:spTree>
    <p:extLst>
      <p:ext uri="{BB962C8B-B14F-4D97-AF65-F5344CB8AC3E}">
        <p14:creationId xmlns:p14="http://schemas.microsoft.com/office/powerpoint/2010/main" val="19338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network formed by white dots">
            <a:extLst>
              <a:ext uri="{FF2B5EF4-FFF2-40B4-BE49-F238E27FC236}">
                <a16:creationId xmlns:a16="http://schemas.microsoft.com/office/drawing/2014/main" id="{5657C462-BC1B-CD31-1853-C46F331CE864}"/>
              </a:ext>
            </a:extLst>
          </p:cNvPr>
          <p:cNvPicPr>
            <a:picLocks noChangeAspect="1"/>
          </p:cNvPicPr>
          <p:nvPr/>
        </p:nvPicPr>
        <p:blipFill rotWithShape="1">
          <a:blip r:embed="rId2"/>
          <a:srcRect t="8749" b="18199"/>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60090-8D63-8348-4649-69F4C6F012B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000" dirty="0"/>
              <a:t>Network Connectivity Test</a:t>
            </a:r>
          </a:p>
        </p:txBody>
      </p:sp>
    </p:spTree>
    <p:extLst>
      <p:ext uri="{BB962C8B-B14F-4D97-AF65-F5344CB8AC3E}">
        <p14:creationId xmlns:p14="http://schemas.microsoft.com/office/powerpoint/2010/main" val="336784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26DD-35C9-8C5D-588E-84461DC9DE02}"/>
              </a:ext>
            </a:extLst>
          </p:cNvPr>
          <p:cNvSpPr>
            <a:spLocks noGrp="1"/>
          </p:cNvSpPr>
          <p:nvPr>
            <p:ph type="title"/>
          </p:nvPr>
        </p:nvSpPr>
        <p:spPr/>
        <p:txBody>
          <a:bodyPr/>
          <a:lstStyle/>
          <a:p>
            <a:r>
              <a:rPr lang="en-US" dirty="0"/>
              <a:t>Dynamic IP Address Assignment</a:t>
            </a:r>
          </a:p>
        </p:txBody>
      </p:sp>
      <p:sp>
        <p:nvSpPr>
          <p:cNvPr id="3" name="Content Placeholder 2">
            <a:extLst>
              <a:ext uri="{FF2B5EF4-FFF2-40B4-BE49-F238E27FC236}">
                <a16:creationId xmlns:a16="http://schemas.microsoft.com/office/drawing/2014/main" id="{BE779895-1A8E-5784-9E57-6B8236D6AE47}"/>
              </a:ext>
            </a:extLst>
          </p:cNvPr>
          <p:cNvSpPr>
            <a:spLocks noGrp="1"/>
          </p:cNvSpPr>
          <p:nvPr>
            <p:ph idx="1"/>
          </p:nvPr>
        </p:nvSpPr>
        <p:spPr>
          <a:xfrm>
            <a:off x="838200" y="1825625"/>
            <a:ext cx="2658979" cy="4351338"/>
          </a:xfrm>
        </p:spPr>
        <p:txBody>
          <a:bodyPr/>
          <a:lstStyle/>
          <a:p>
            <a:r>
              <a:rPr lang="en-US" dirty="0"/>
              <a:t>Screenshot of the IPv4 address of the Computer 1 VM.</a:t>
            </a:r>
          </a:p>
        </p:txBody>
      </p:sp>
      <p:pic>
        <p:nvPicPr>
          <p:cNvPr id="4" name="Picture 3">
            <a:extLst>
              <a:ext uri="{FF2B5EF4-FFF2-40B4-BE49-F238E27FC236}">
                <a16:creationId xmlns:a16="http://schemas.microsoft.com/office/drawing/2014/main" id="{5D325A04-54FF-1C38-233E-EFB91476E569}"/>
              </a:ext>
            </a:extLst>
          </p:cNvPr>
          <p:cNvPicPr>
            <a:picLocks noChangeAspect="1"/>
          </p:cNvPicPr>
          <p:nvPr/>
        </p:nvPicPr>
        <p:blipFill>
          <a:blip r:embed="rId2"/>
          <a:stretch>
            <a:fillRect/>
          </a:stretch>
        </p:blipFill>
        <p:spPr>
          <a:xfrm>
            <a:off x="5898738" y="1359731"/>
            <a:ext cx="6293262" cy="5504238"/>
          </a:xfrm>
          <a:prstGeom prst="rect">
            <a:avLst/>
          </a:prstGeom>
        </p:spPr>
      </p:pic>
    </p:spTree>
    <p:extLst>
      <p:ext uri="{BB962C8B-B14F-4D97-AF65-F5344CB8AC3E}">
        <p14:creationId xmlns:p14="http://schemas.microsoft.com/office/powerpoint/2010/main" val="23746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814B-CE5E-256B-57E2-8A0F762A3A2B}"/>
              </a:ext>
            </a:extLst>
          </p:cNvPr>
          <p:cNvSpPr>
            <a:spLocks noGrp="1"/>
          </p:cNvSpPr>
          <p:nvPr>
            <p:ph type="title"/>
          </p:nvPr>
        </p:nvSpPr>
        <p:spPr/>
        <p:txBody>
          <a:bodyPr/>
          <a:lstStyle/>
          <a:p>
            <a:r>
              <a:rPr lang="en-US" dirty="0"/>
              <a:t>Dynamic IP Address Assignment</a:t>
            </a:r>
          </a:p>
        </p:txBody>
      </p:sp>
      <p:sp>
        <p:nvSpPr>
          <p:cNvPr id="3" name="Content Placeholder 2">
            <a:extLst>
              <a:ext uri="{FF2B5EF4-FFF2-40B4-BE49-F238E27FC236}">
                <a16:creationId xmlns:a16="http://schemas.microsoft.com/office/drawing/2014/main" id="{2CCBBC47-29E9-3730-34FD-60F37E3CF6CD}"/>
              </a:ext>
            </a:extLst>
          </p:cNvPr>
          <p:cNvSpPr>
            <a:spLocks noGrp="1"/>
          </p:cNvSpPr>
          <p:nvPr>
            <p:ph idx="1"/>
          </p:nvPr>
        </p:nvSpPr>
        <p:spPr>
          <a:xfrm>
            <a:off x="838200" y="1825625"/>
            <a:ext cx="2546684" cy="4351338"/>
          </a:xfrm>
        </p:spPr>
        <p:txBody>
          <a:bodyPr/>
          <a:lstStyle/>
          <a:p>
            <a:r>
              <a:rPr lang="en-US" dirty="0"/>
              <a:t>Screenshot of the IPv4 address of the Computer 2 VM. </a:t>
            </a:r>
          </a:p>
        </p:txBody>
      </p:sp>
      <p:pic>
        <p:nvPicPr>
          <p:cNvPr id="4" name="Picture 3">
            <a:extLst>
              <a:ext uri="{FF2B5EF4-FFF2-40B4-BE49-F238E27FC236}">
                <a16:creationId xmlns:a16="http://schemas.microsoft.com/office/drawing/2014/main" id="{3C908383-89A0-0CF7-E711-5F944DA6EC15}"/>
              </a:ext>
            </a:extLst>
          </p:cNvPr>
          <p:cNvPicPr>
            <a:picLocks noChangeAspect="1"/>
          </p:cNvPicPr>
          <p:nvPr/>
        </p:nvPicPr>
        <p:blipFill>
          <a:blip r:embed="rId2"/>
          <a:stretch>
            <a:fillRect/>
          </a:stretch>
        </p:blipFill>
        <p:spPr>
          <a:xfrm>
            <a:off x="5943058" y="1407704"/>
            <a:ext cx="6248942" cy="5450296"/>
          </a:xfrm>
          <a:prstGeom prst="rect">
            <a:avLst/>
          </a:prstGeom>
        </p:spPr>
      </p:pic>
    </p:spTree>
    <p:extLst>
      <p:ext uri="{BB962C8B-B14F-4D97-AF65-F5344CB8AC3E}">
        <p14:creationId xmlns:p14="http://schemas.microsoft.com/office/powerpoint/2010/main" val="186565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E1CD-5556-7EE9-D49E-947EB507FDE2}"/>
              </a:ext>
            </a:extLst>
          </p:cNvPr>
          <p:cNvSpPr>
            <a:spLocks noGrp="1"/>
          </p:cNvSpPr>
          <p:nvPr>
            <p:ph type="title"/>
          </p:nvPr>
        </p:nvSpPr>
        <p:spPr/>
        <p:txBody>
          <a:bodyPr/>
          <a:lstStyle/>
          <a:p>
            <a:r>
              <a:rPr lang="en-US" dirty="0"/>
              <a:t>Connectivity Test</a:t>
            </a:r>
          </a:p>
        </p:txBody>
      </p:sp>
      <p:sp>
        <p:nvSpPr>
          <p:cNvPr id="3" name="Content Placeholder 2">
            <a:extLst>
              <a:ext uri="{FF2B5EF4-FFF2-40B4-BE49-F238E27FC236}">
                <a16:creationId xmlns:a16="http://schemas.microsoft.com/office/drawing/2014/main" id="{DAAAE49B-9308-4987-ABFC-9152B190EC98}"/>
              </a:ext>
            </a:extLst>
          </p:cNvPr>
          <p:cNvSpPr>
            <a:spLocks noGrp="1"/>
          </p:cNvSpPr>
          <p:nvPr>
            <p:ph idx="1"/>
          </p:nvPr>
        </p:nvSpPr>
        <p:spPr>
          <a:xfrm>
            <a:off x="838200" y="1825625"/>
            <a:ext cx="3300663" cy="4351338"/>
          </a:xfrm>
        </p:spPr>
        <p:txBody>
          <a:bodyPr/>
          <a:lstStyle/>
          <a:p>
            <a:r>
              <a:rPr lang="en-US" dirty="0"/>
              <a:t>Screenshot showing the connectivity test between Computer 1 VM and the other two devices (i.e., the SOHO Router VM, and Computer 2 VM. </a:t>
            </a:r>
          </a:p>
        </p:txBody>
      </p:sp>
      <p:pic>
        <p:nvPicPr>
          <p:cNvPr id="4" name="Picture 3">
            <a:extLst>
              <a:ext uri="{FF2B5EF4-FFF2-40B4-BE49-F238E27FC236}">
                <a16:creationId xmlns:a16="http://schemas.microsoft.com/office/drawing/2014/main" id="{66D06FD3-D637-AB5E-CF79-BF64433C91BA}"/>
              </a:ext>
            </a:extLst>
          </p:cNvPr>
          <p:cNvPicPr>
            <a:picLocks noChangeAspect="1"/>
          </p:cNvPicPr>
          <p:nvPr/>
        </p:nvPicPr>
        <p:blipFill>
          <a:blip r:embed="rId2"/>
          <a:stretch>
            <a:fillRect/>
          </a:stretch>
        </p:blipFill>
        <p:spPr>
          <a:xfrm>
            <a:off x="5454245" y="956279"/>
            <a:ext cx="6364776" cy="5834378"/>
          </a:xfrm>
          <a:prstGeom prst="rect">
            <a:avLst/>
          </a:prstGeom>
        </p:spPr>
      </p:pic>
    </p:spTree>
    <p:extLst>
      <p:ext uri="{BB962C8B-B14F-4D97-AF65-F5344CB8AC3E}">
        <p14:creationId xmlns:p14="http://schemas.microsoft.com/office/powerpoint/2010/main" val="172632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4333</TotalTime>
  <Words>1136</Words>
  <Application>Microsoft Office PowerPoint</Application>
  <PresentationFormat>Widescreen</PresentationFormat>
  <Paragraphs>81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Söhne</vt:lpstr>
      <vt:lpstr>Office Theme</vt:lpstr>
      <vt:lpstr>NETW191 Final Course Project</vt:lpstr>
      <vt:lpstr>Introduction </vt:lpstr>
      <vt:lpstr>IPv4 Addressing</vt:lpstr>
      <vt:lpstr>Preparation</vt:lpstr>
      <vt:lpstr>IPv4 Address Assignment</vt:lpstr>
      <vt:lpstr>Network Connectivity Test</vt:lpstr>
      <vt:lpstr>Dynamic IP Address Assignment</vt:lpstr>
      <vt:lpstr>Dynamic IP Address Assignment</vt:lpstr>
      <vt:lpstr>Connectivity Test</vt:lpstr>
      <vt:lpstr>Connectivity Test </vt:lpstr>
      <vt:lpstr>IP Subnetting and Loopback Interface</vt:lpstr>
      <vt:lpstr>Subnetting Table</vt:lpstr>
      <vt:lpstr>Loopback Interfaces</vt:lpstr>
      <vt:lpstr>Connectivity Tests</vt:lpstr>
      <vt:lpstr>Visio Network Diagram</vt:lpstr>
      <vt:lpstr>Microsoft Visio Network Diagram</vt:lpstr>
      <vt:lpstr>SOHO Wireless Network Security</vt:lpstr>
      <vt:lpstr>SOHO Wireless Network Security</vt:lpstr>
      <vt:lpstr>SOHO Wireless Network Security</vt:lpstr>
      <vt:lpstr>Challenges</vt:lpstr>
      <vt:lpstr>Career Skills</vt:lpstr>
      <vt:lpstr>Conclusion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Cody Kyser</dc:creator>
  <cp:lastModifiedBy>Cody Kyser</cp:lastModifiedBy>
  <cp:revision>5</cp:revision>
  <dcterms:created xsi:type="dcterms:W3CDTF">2023-10-17T15:40:48Z</dcterms:created>
  <dcterms:modified xsi:type="dcterms:W3CDTF">2023-10-20T15:54:42Z</dcterms:modified>
</cp:coreProperties>
</file>