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4D961-30A3-453B-AECB-F8D97EB2828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50C82D-ED48-4447-AB4E-EC08E8421AEB}">
      <dgm:prSet/>
      <dgm:spPr/>
      <dgm:t>
        <a:bodyPr/>
        <a:lstStyle/>
        <a:p>
          <a:pPr>
            <a:defRPr cap="all"/>
          </a:pPr>
          <a:r>
            <a:rPr lang="en-US"/>
            <a:t>Data is proliferating at an exponential rate</a:t>
          </a:r>
        </a:p>
      </dgm:t>
    </dgm:pt>
    <dgm:pt modelId="{26FC08E3-C823-432C-B66C-AD302E9916F7}" type="parTrans" cxnId="{66C4A0B2-F93E-43B4-AE62-161D6B39A661}">
      <dgm:prSet/>
      <dgm:spPr/>
      <dgm:t>
        <a:bodyPr/>
        <a:lstStyle/>
        <a:p>
          <a:endParaRPr lang="en-US"/>
        </a:p>
      </dgm:t>
    </dgm:pt>
    <dgm:pt modelId="{0DF0684D-6F65-4BC8-BDDE-7C6260B1E0AA}" type="sibTrans" cxnId="{66C4A0B2-F93E-43B4-AE62-161D6B39A661}">
      <dgm:prSet/>
      <dgm:spPr/>
      <dgm:t>
        <a:bodyPr/>
        <a:lstStyle/>
        <a:p>
          <a:endParaRPr lang="en-US"/>
        </a:p>
      </dgm:t>
    </dgm:pt>
    <dgm:pt modelId="{1DA2D53F-EFF4-438B-AC73-855E06BA646E}">
      <dgm:prSet/>
      <dgm:spPr/>
      <dgm:t>
        <a:bodyPr/>
        <a:lstStyle/>
        <a:p>
          <a:pPr>
            <a:defRPr cap="all"/>
          </a:pPr>
          <a:r>
            <a:rPr lang="en-US"/>
            <a:t>Utilizing a cloud-centric system, this project acquires data related to temperature and humidity.</a:t>
          </a:r>
        </a:p>
      </dgm:t>
    </dgm:pt>
    <dgm:pt modelId="{020ED9B6-1882-4775-88BC-D09DD2DD4D5E}" type="parTrans" cxnId="{6E8926FD-F29C-4B73-A9AC-EA95E36DB8A1}">
      <dgm:prSet/>
      <dgm:spPr/>
      <dgm:t>
        <a:bodyPr/>
        <a:lstStyle/>
        <a:p>
          <a:endParaRPr lang="en-US"/>
        </a:p>
      </dgm:t>
    </dgm:pt>
    <dgm:pt modelId="{986BEC98-4DBF-44DD-A8E8-FA671AD71F57}" type="sibTrans" cxnId="{6E8926FD-F29C-4B73-A9AC-EA95E36DB8A1}">
      <dgm:prSet/>
      <dgm:spPr/>
      <dgm:t>
        <a:bodyPr/>
        <a:lstStyle/>
        <a:p>
          <a:endParaRPr lang="en-US"/>
        </a:p>
      </dgm:t>
    </dgm:pt>
    <dgm:pt modelId="{92978EEB-EDF5-4C4F-ACA6-02F2FDA46DB1}">
      <dgm:prSet/>
      <dgm:spPr/>
      <dgm:t>
        <a:bodyPr/>
        <a:lstStyle/>
        <a:p>
          <a:pPr>
            <a:defRPr cap="all"/>
          </a:pPr>
          <a:r>
            <a:rPr lang="en-US"/>
            <a:t>Subsequently, the collected data undergoes analysis through programming and data analytics.</a:t>
          </a:r>
        </a:p>
      </dgm:t>
    </dgm:pt>
    <dgm:pt modelId="{53314C4F-C357-4BA2-9BCC-29E2FAF8A757}" type="parTrans" cxnId="{69E7549E-FA00-4BD0-9AFD-4AE9C4308DBF}">
      <dgm:prSet/>
      <dgm:spPr/>
      <dgm:t>
        <a:bodyPr/>
        <a:lstStyle/>
        <a:p>
          <a:endParaRPr lang="en-US"/>
        </a:p>
      </dgm:t>
    </dgm:pt>
    <dgm:pt modelId="{7DD73171-803E-444D-A984-EB30245FD3F3}" type="sibTrans" cxnId="{69E7549E-FA00-4BD0-9AFD-4AE9C4308DBF}">
      <dgm:prSet/>
      <dgm:spPr/>
      <dgm:t>
        <a:bodyPr/>
        <a:lstStyle/>
        <a:p>
          <a:endParaRPr lang="en-US"/>
        </a:p>
      </dgm:t>
    </dgm:pt>
    <dgm:pt modelId="{A52978BA-E9EC-4100-9CEF-A1B74BFD1089}" type="pres">
      <dgm:prSet presAssocID="{2974D961-30A3-453B-AECB-F8D97EB28282}" presName="root" presStyleCnt="0">
        <dgm:presLayoutVars>
          <dgm:dir/>
          <dgm:resizeHandles val="exact"/>
        </dgm:presLayoutVars>
      </dgm:prSet>
      <dgm:spPr/>
    </dgm:pt>
    <dgm:pt modelId="{7CD75759-5C90-4632-B1D4-17D8D61A9BA0}" type="pres">
      <dgm:prSet presAssocID="{4150C82D-ED48-4447-AB4E-EC08E8421AEB}" presName="compNode" presStyleCnt="0"/>
      <dgm:spPr/>
    </dgm:pt>
    <dgm:pt modelId="{4C9C1BCD-F540-4023-9E9B-B6B013037CBD}" type="pres">
      <dgm:prSet presAssocID="{4150C82D-ED48-4447-AB4E-EC08E8421AE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36760A3-241F-4EC2-A489-1112ECE63A08}" type="pres">
      <dgm:prSet presAssocID="{4150C82D-ED48-4447-AB4E-EC08E8421A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10FE128-137D-472C-BF2C-670B261218A9}" type="pres">
      <dgm:prSet presAssocID="{4150C82D-ED48-4447-AB4E-EC08E8421AEB}" presName="spaceRect" presStyleCnt="0"/>
      <dgm:spPr/>
    </dgm:pt>
    <dgm:pt modelId="{43413FF8-0D9D-45A3-B273-3E0398402FA5}" type="pres">
      <dgm:prSet presAssocID="{4150C82D-ED48-4447-AB4E-EC08E8421AEB}" presName="textRect" presStyleLbl="revTx" presStyleIdx="0" presStyleCnt="3">
        <dgm:presLayoutVars>
          <dgm:chMax val="1"/>
          <dgm:chPref val="1"/>
        </dgm:presLayoutVars>
      </dgm:prSet>
      <dgm:spPr/>
    </dgm:pt>
    <dgm:pt modelId="{CAFF98EA-2FFC-4C6A-9033-A4B4F8F7F831}" type="pres">
      <dgm:prSet presAssocID="{0DF0684D-6F65-4BC8-BDDE-7C6260B1E0AA}" presName="sibTrans" presStyleCnt="0"/>
      <dgm:spPr/>
    </dgm:pt>
    <dgm:pt modelId="{EEF76BF7-A449-45B7-8F52-E6AC9C0C9D9D}" type="pres">
      <dgm:prSet presAssocID="{1DA2D53F-EFF4-438B-AC73-855E06BA646E}" presName="compNode" presStyleCnt="0"/>
      <dgm:spPr/>
    </dgm:pt>
    <dgm:pt modelId="{AAE6A09F-E204-48D8-B5A3-62EBDDD5D83D}" type="pres">
      <dgm:prSet presAssocID="{1DA2D53F-EFF4-438B-AC73-855E06BA646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8A708AC-C5EE-4EC2-BAB4-2599D2401D82}" type="pres">
      <dgm:prSet presAssocID="{1DA2D53F-EFF4-438B-AC73-855E06BA64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6FEAAB7B-22C3-4EB9-ABFF-FE48A9059714}" type="pres">
      <dgm:prSet presAssocID="{1DA2D53F-EFF4-438B-AC73-855E06BA646E}" presName="spaceRect" presStyleCnt="0"/>
      <dgm:spPr/>
    </dgm:pt>
    <dgm:pt modelId="{CB61C079-DA2A-4361-A503-29C988BAC0E1}" type="pres">
      <dgm:prSet presAssocID="{1DA2D53F-EFF4-438B-AC73-855E06BA646E}" presName="textRect" presStyleLbl="revTx" presStyleIdx="1" presStyleCnt="3">
        <dgm:presLayoutVars>
          <dgm:chMax val="1"/>
          <dgm:chPref val="1"/>
        </dgm:presLayoutVars>
      </dgm:prSet>
      <dgm:spPr/>
    </dgm:pt>
    <dgm:pt modelId="{F84A61E8-5363-4F11-AA30-4D31A283F432}" type="pres">
      <dgm:prSet presAssocID="{986BEC98-4DBF-44DD-A8E8-FA671AD71F57}" presName="sibTrans" presStyleCnt="0"/>
      <dgm:spPr/>
    </dgm:pt>
    <dgm:pt modelId="{3BBAA7F3-D995-46F9-A8A5-8F5BE818B79D}" type="pres">
      <dgm:prSet presAssocID="{92978EEB-EDF5-4C4F-ACA6-02F2FDA46DB1}" presName="compNode" presStyleCnt="0"/>
      <dgm:spPr/>
    </dgm:pt>
    <dgm:pt modelId="{4BFD432C-9B23-4A37-9E37-C4F8F0024FAA}" type="pres">
      <dgm:prSet presAssocID="{92978EEB-EDF5-4C4F-ACA6-02F2FDA46DB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DD56BBF-6204-4B30-BE74-964E9088ED68}" type="pres">
      <dgm:prSet presAssocID="{92978EEB-EDF5-4C4F-ACA6-02F2FDA46D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7A0806F-C43F-4C3D-A719-E66BA39D875E}" type="pres">
      <dgm:prSet presAssocID="{92978EEB-EDF5-4C4F-ACA6-02F2FDA46DB1}" presName="spaceRect" presStyleCnt="0"/>
      <dgm:spPr/>
    </dgm:pt>
    <dgm:pt modelId="{0DC3C806-F1AD-4944-9758-04F7AB31C104}" type="pres">
      <dgm:prSet presAssocID="{92978EEB-EDF5-4C4F-ACA6-02F2FDA46D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490385D-9C08-46C0-B320-48656E9A8013}" type="presOf" srcId="{1DA2D53F-EFF4-438B-AC73-855E06BA646E}" destId="{CB61C079-DA2A-4361-A503-29C988BAC0E1}" srcOrd="0" destOrd="0" presId="urn:microsoft.com/office/officeart/2018/5/layout/IconLeafLabelList"/>
    <dgm:cxn modelId="{AFFD1348-CD98-49D7-A250-79ACA06AA512}" type="presOf" srcId="{2974D961-30A3-453B-AECB-F8D97EB28282}" destId="{A52978BA-E9EC-4100-9CEF-A1B74BFD1089}" srcOrd="0" destOrd="0" presId="urn:microsoft.com/office/officeart/2018/5/layout/IconLeafLabelList"/>
    <dgm:cxn modelId="{222B4797-11B6-4292-8FA2-B1CA087299EC}" type="presOf" srcId="{4150C82D-ED48-4447-AB4E-EC08E8421AEB}" destId="{43413FF8-0D9D-45A3-B273-3E0398402FA5}" srcOrd="0" destOrd="0" presId="urn:microsoft.com/office/officeart/2018/5/layout/IconLeafLabelList"/>
    <dgm:cxn modelId="{69E7549E-FA00-4BD0-9AFD-4AE9C4308DBF}" srcId="{2974D961-30A3-453B-AECB-F8D97EB28282}" destId="{92978EEB-EDF5-4C4F-ACA6-02F2FDA46DB1}" srcOrd="2" destOrd="0" parTransId="{53314C4F-C357-4BA2-9BCC-29E2FAF8A757}" sibTransId="{7DD73171-803E-444D-A984-EB30245FD3F3}"/>
    <dgm:cxn modelId="{20CEAAAC-D5A6-4864-A335-90DEEA44E4FE}" type="presOf" srcId="{92978EEB-EDF5-4C4F-ACA6-02F2FDA46DB1}" destId="{0DC3C806-F1AD-4944-9758-04F7AB31C104}" srcOrd="0" destOrd="0" presId="urn:microsoft.com/office/officeart/2018/5/layout/IconLeafLabelList"/>
    <dgm:cxn modelId="{66C4A0B2-F93E-43B4-AE62-161D6B39A661}" srcId="{2974D961-30A3-453B-AECB-F8D97EB28282}" destId="{4150C82D-ED48-4447-AB4E-EC08E8421AEB}" srcOrd="0" destOrd="0" parTransId="{26FC08E3-C823-432C-B66C-AD302E9916F7}" sibTransId="{0DF0684D-6F65-4BC8-BDDE-7C6260B1E0AA}"/>
    <dgm:cxn modelId="{6E8926FD-F29C-4B73-A9AC-EA95E36DB8A1}" srcId="{2974D961-30A3-453B-AECB-F8D97EB28282}" destId="{1DA2D53F-EFF4-438B-AC73-855E06BA646E}" srcOrd="1" destOrd="0" parTransId="{020ED9B6-1882-4775-88BC-D09DD2DD4D5E}" sibTransId="{986BEC98-4DBF-44DD-A8E8-FA671AD71F57}"/>
    <dgm:cxn modelId="{512D060B-B5C7-4A40-BF6A-7458C3D86D53}" type="presParOf" srcId="{A52978BA-E9EC-4100-9CEF-A1B74BFD1089}" destId="{7CD75759-5C90-4632-B1D4-17D8D61A9BA0}" srcOrd="0" destOrd="0" presId="urn:microsoft.com/office/officeart/2018/5/layout/IconLeafLabelList"/>
    <dgm:cxn modelId="{0FB5F0B1-0E8D-40D7-80A9-58B2157228AA}" type="presParOf" srcId="{7CD75759-5C90-4632-B1D4-17D8D61A9BA0}" destId="{4C9C1BCD-F540-4023-9E9B-B6B013037CBD}" srcOrd="0" destOrd="0" presId="urn:microsoft.com/office/officeart/2018/5/layout/IconLeafLabelList"/>
    <dgm:cxn modelId="{545622F5-BD26-4C8A-8308-9574DF43AE41}" type="presParOf" srcId="{7CD75759-5C90-4632-B1D4-17D8D61A9BA0}" destId="{036760A3-241F-4EC2-A489-1112ECE63A08}" srcOrd="1" destOrd="0" presId="urn:microsoft.com/office/officeart/2018/5/layout/IconLeafLabelList"/>
    <dgm:cxn modelId="{C94F32EF-0FA1-436E-8BEF-4C26DC64A84A}" type="presParOf" srcId="{7CD75759-5C90-4632-B1D4-17D8D61A9BA0}" destId="{810FE128-137D-472C-BF2C-670B261218A9}" srcOrd="2" destOrd="0" presId="urn:microsoft.com/office/officeart/2018/5/layout/IconLeafLabelList"/>
    <dgm:cxn modelId="{9E05F6D6-091B-411F-856E-606AF50758AA}" type="presParOf" srcId="{7CD75759-5C90-4632-B1D4-17D8D61A9BA0}" destId="{43413FF8-0D9D-45A3-B273-3E0398402FA5}" srcOrd="3" destOrd="0" presId="urn:microsoft.com/office/officeart/2018/5/layout/IconLeafLabelList"/>
    <dgm:cxn modelId="{A739A433-F337-4B6B-A4F9-B77AC73BADCD}" type="presParOf" srcId="{A52978BA-E9EC-4100-9CEF-A1B74BFD1089}" destId="{CAFF98EA-2FFC-4C6A-9033-A4B4F8F7F831}" srcOrd="1" destOrd="0" presId="urn:microsoft.com/office/officeart/2018/5/layout/IconLeafLabelList"/>
    <dgm:cxn modelId="{E5732208-9D57-4AAB-AFB5-80E6470A7E44}" type="presParOf" srcId="{A52978BA-E9EC-4100-9CEF-A1B74BFD1089}" destId="{EEF76BF7-A449-45B7-8F52-E6AC9C0C9D9D}" srcOrd="2" destOrd="0" presId="urn:microsoft.com/office/officeart/2018/5/layout/IconLeafLabelList"/>
    <dgm:cxn modelId="{561D8CF5-E67C-47A1-8B0F-EDD977BF4240}" type="presParOf" srcId="{EEF76BF7-A449-45B7-8F52-E6AC9C0C9D9D}" destId="{AAE6A09F-E204-48D8-B5A3-62EBDDD5D83D}" srcOrd="0" destOrd="0" presId="urn:microsoft.com/office/officeart/2018/5/layout/IconLeafLabelList"/>
    <dgm:cxn modelId="{FFE992C8-0932-4E39-A18D-3869A75C8B92}" type="presParOf" srcId="{EEF76BF7-A449-45B7-8F52-E6AC9C0C9D9D}" destId="{98A708AC-C5EE-4EC2-BAB4-2599D2401D82}" srcOrd="1" destOrd="0" presId="urn:microsoft.com/office/officeart/2018/5/layout/IconLeafLabelList"/>
    <dgm:cxn modelId="{F318F05E-606B-45E7-937B-C601DDCC37C3}" type="presParOf" srcId="{EEF76BF7-A449-45B7-8F52-E6AC9C0C9D9D}" destId="{6FEAAB7B-22C3-4EB9-ABFF-FE48A9059714}" srcOrd="2" destOrd="0" presId="urn:microsoft.com/office/officeart/2018/5/layout/IconLeafLabelList"/>
    <dgm:cxn modelId="{A6524AA1-4FFD-41A8-828A-125A13B481CF}" type="presParOf" srcId="{EEF76BF7-A449-45B7-8F52-E6AC9C0C9D9D}" destId="{CB61C079-DA2A-4361-A503-29C988BAC0E1}" srcOrd="3" destOrd="0" presId="urn:microsoft.com/office/officeart/2018/5/layout/IconLeafLabelList"/>
    <dgm:cxn modelId="{7EA797D6-AE35-47C2-A67A-FB11A1A08B82}" type="presParOf" srcId="{A52978BA-E9EC-4100-9CEF-A1B74BFD1089}" destId="{F84A61E8-5363-4F11-AA30-4D31A283F432}" srcOrd="3" destOrd="0" presId="urn:microsoft.com/office/officeart/2018/5/layout/IconLeafLabelList"/>
    <dgm:cxn modelId="{E1EDB82B-88CE-4D56-8536-15691FBA6D11}" type="presParOf" srcId="{A52978BA-E9EC-4100-9CEF-A1B74BFD1089}" destId="{3BBAA7F3-D995-46F9-A8A5-8F5BE818B79D}" srcOrd="4" destOrd="0" presId="urn:microsoft.com/office/officeart/2018/5/layout/IconLeafLabelList"/>
    <dgm:cxn modelId="{D10133DE-67E1-4548-89CD-7D7651EE1C03}" type="presParOf" srcId="{3BBAA7F3-D995-46F9-A8A5-8F5BE818B79D}" destId="{4BFD432C-9B23-4A37-9E37-C4F8F0024FAA}" srcOrd="0" destOrd="0" presId="urn:microsoft.com/office/officeart/2018/5/layout/IconLeafLabelList"/>
    <dgm:cxn modelId="{DEC8F9B2-02D6-4B52-8152-94DD5C62AB8E}" type="presParOf" srcId="{3BBAA7F3-D995-46F9-A8A5-8F5BE818B79D}" destId="{6DD56BBF-6204-4B30-BE74-964E9088ED68}" srcOrd="1" destOrd="0" presId="urn:microsoft.com/office/officeart/2018/5/layout/IconLeafLabelList"/>
    <dgm:cxn modelId="{5DCFBF97-3E98-4606-90FE-CE0BA04B46A8}" type="presParOf" srcId="{3BBAA7F3-D995-46F9-A8A5-8F5BE818B79D}" destId="{27A0806F-C43F-4C3D-A719-E66BA39D875E}" srcOrd="2" destOrd="0" presId="urn:microsoft.com/office/officeart/2018/5/layout/IconLeafLabelList"/>
    <dgm:cxn modelId="{732365B4-F3A3-4744-9C99-BB255EFFCAF6}" type="presParOf" srcId="{3BBAA7F3-D995-46F9-A8A5-8F5BE818B79D}" destId="{0DC3C806-F1AD-4944-9758-04F7AB31C10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52D27-C282-460F-ADD4-7D14DFF822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7294DC-7B4D-486D-8526-D1D6C15AC233}">
      <dgm:prSet/>
      <dgm:spPr/>
      <dgm:t>
        <a:bodyPr/>
        <a:lstStyle/>
        <a:p>
          <a:r>
            <a:rPr lang="en-US"/>
            <a:t>Before developing this program with data project, all software must be downloaded</a:t>
          </a:r>
        </a:p>
      </dgm:t>
    </dgm:pt>
    <dgm:pt modelId="{B947C1B4-4519-42D4-951A-E014056250A2}" type="parTrans" cxnId="{2381C3CC-23C4-47AA-AD12-605DE248FC0B}">
      <dgm:prSet/>
      <dgm:spPr/>
      <dgm:t>
        <a:bodyPr/>
        <a:lstStyle/>
        <a:p>
          <a:endParaRPr lang="en-US"/>
        </a:p>
      </dgm:t>
    </dgm:pt>
    <dgm:pt modelId="{7A0153B3-5ADB-4A5C-BF99-E707AAA66825}" type="sibTrans" cxnId="{2381C3CC-23C4-47AA-AD12-605DE248FC0B}">
      <dgm:prSet/>
      <dgm:spPr/>
      <dgm:t>
        <a:bodyPr/>
        <a:lstStyle/>
        <a:p>
          <a:endParaRPr lang="en-US"/>
        </a:p>
      </dgm:t>
    </dgm:pt>
    <dgm:pt modelId="{6CD7FC37-F27B-4C09-ACDD-BADB83601F77}">
      <dgm:prSet/>
      <dgm:spPr/>
      <dgm:t>
        <a:bodyPr/>
        <a:lstStyle/>
        <a:p>
          <a:r>
            <a:rPr lang="en-US"/>
            <a:t>Software needed includes Excel and Python</a:t>
          </a:r>
        </a:p>
      </dgm:t>
    </dgm:pt>
    <dgm:pt modelId="{C32504D0-0460-4AC6-ACB3-71A1F60BEA0E}" type="parTrans" cxnId="{947CFA76-32B7-4294-901F-1370134A529A}">
      <dgm:prSet/>
      <dgm:spPr/>
      <dgm:t>
        <a:bodyPr/>
        <a:lstStyle/>
        <a:p>
          <a:endParaRPr lang="en-US"/>
        </a:p>
      </dgm:t>
    </dgm:pt>
    <dgm:pt modelId="{54451FE4-59E6-4558-8BA2-095B0EE04064}" type="sibTrans" cxnId="{947CFA76-32B7-4294-901F-1370134A529A}">
      <dgm:prSet/>
      <dgm:spPr/>
      <dgm:t>
        <a:bodyPr/>
        <a:lstStyle/>
        <a:p>
          <a:endParaRPr lang="en-US"/>
        </a:p>
      </dgm:t>
    </dgm:pt>
    <dgm:pt modelId="{6A970737-217F-43E3-A310-F09AEE3EA07C}" type="pres">
      <dgm:prSet presAssocID="{A9D52D27-C282-460F-ADD4-7D14DFF822EA}" presName="root" presStyleCnt="0">
        <dgm:presLayoutVars>
          <dgm:dir/>
          <dgm:resizeHandles val="exact"/>
        </dgm:presLayoutVars>
      </dgm:prSet>
      <dgm:spPr/>
    </dgm:pt>
    <dgm:pt modelId="{4CD7A0DD-D438-4C0B-9667-B4C154F96524}" type="pres">
      <dgm:prSet presAssocID="{E47294DC-7B4D-486D-8526-D1D6C15AC233}" presName="compNode" presStyleCnt="0"/>
      <dgm:spPr/>
    </dgm:pt>
    <dgm:pt modelId="{2DE28E91-F420-4E3B-9388-17AB6A130485}" type="pres">
      <dgm:prSet presAssocID="{E47294DC-7B4D-486D-8526-D1D6C15AC2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31182EF-7830-46B2-9DB9-F70BB7BAF107}" type="pres">
      <dgm:prSet presAssocID="{E47294DC-7B4D-486D-8526-D1D6C15AC233}" presName="spaceRect" presStyleCnt="0"/>
      <dgm:spPr/>
    </dgm:pt>
    <dgm:pt modelId="{DA3098B2-0241-4ECF-BE29-A27A3989B050}" type="pres">
      <dgm:prSet presAssocID="{E47294DC-7B4D-486D-8526-D1D6C15AC233}" presName="textRect" presStyleLbl="revTx" presStyleIdx="0" presStyleCnt="2">
        <dgm:presLayoutVars>
          <dgm:chMax val="1"/>
          <dgm:chPref val="1"/>
        </dgm:presLayoutVars>
      </dgm:prSet>
      <dgm:spPr/>
    </dgm:pt>
    <dgm:pt modelId="{AA19A9E7-BC3A-4AD2-BD29-C2D0254E7F93}" type="pres">
      <dgm:prSet presAssocID="{7A0153B3-5ADB-4A5C-BF99-E707AAA66825}" presName="sibTrans" presStyleCnt="0"/>
      <dgm:spPr/>
    </dgm:pt>
    <dgm:pt modelId="{8F61970B-2B96-4D01-9E9E-A887125B2E69}" type="pres">
      <dgm:prSet presAssocID="{6CD7FC37-F27B-4C09-ACDD-BADB83601F77}" presName="compNode" presStyleCnt="0"/>
      <dgm:spPr/>
    </dgm:pt>
    <dgm:pt modelId="{81540BE5-9FA9-488B-A389-65E0E3438F0E}" type="pres">
      <dgm:prSet presAssocID="{6CD7FC37-F27B-4C09-ACDD-BADB83601F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2AC45B-4707-45C0-8BFE-45DA94B92FB1}" type="pres">
      <dgm:prSet presAssocID="{6CD7FC37-F27B-4C09-ACDD-BADB83601F77}" presName="spaceRect" presStyleCnt="0"/>
      <dgm:spPr/>
    </dgm:pt>
    <dgm:pt modelId="{CE667117-ACCA-4882-B7BA-97B15AB06683}" type="pres">
      <dgm:prSet presAssocID="{6CD7FC37-F27B-4C09-ACDD-BADB83601F7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19FCE2B-2A15-46DB-B225-FA7B44D83A70}" type="presOf" srcId="{E47294DC-7B4D-486D-8526-D1D6C15AC233}" destId="{DA3098B2-0241-4ECF-BE29-A27A3989B050}" srcOrd="0" destOrd="0" presId="urn:microsoft.com/office/officeart/2018/2/layout/IconLabelList"/>
    <dgm:cxn modelId="{947CFA76-32B7-4294-901F-1370134A529A}" srcId="{A9D52D27-C282-460F-ADD4-7D14DFF822EA}" destId="{6CD7FC37-F27B-4C09-ACDD-BADB83601F77}" srcOrd="1" destOrd="0" parTransId="{C32504D0-0460-4AC6-ACB3-71A1F60BEA0E}" sibTransId="{54451FE4-59E6-4558-8BA2-095B0EE04064}"/>
    <dgm:cxn modelId="{545BFF8A-6B6D-43F1-8142-DD6BBD752D4E}" type="presOf" srcId="{6CD7FC37-F27B-4C09-ACDD-BADB83601F77}" destId="{CE667117-ACCA-4882-B7BA-97B15AB06683}" srcOrd="0" destOrd="0" presId="urn:microsoft.com/office/officeart/2018/2/layout/IconLabelList"/>
    <dgm:cxn modelId="{3067C1B5-8E1E-4471-8289-971D07E8810D}" type="presOf" srcId="{A9D52D27-C282-460F-ADD4-7D14DFF822EA}" destId="{6A970737-217F-43E3-A310-F09AEE3EA07C}" srcOrd="0" destOrd="0" presId="urn:microsoft.com/office/officeart/2018/2/layout/IconLabelList"/>
    <dgm:cxn modelId="{2381C3CC-23C4-47AA-AD12-605DE248FC0B}" srcId="{A9D52D27-C282-460F-ADD4-7D14DFF822EA}" destId="{E47294DC-7B4D-486D-8526-D1D6C15AC233}" srcOrd="0" destOrd="0" parTransId="{B947C1B4-4519-42D4-951A-E014056250A2}" sibTransId="{7A0153B3-5ADB-4A5C-BF99-E707AAA66825}"/>
    <dgm:cxn modelId="{E734617F-7AA6-4A1F-B3DC-48AC6FC3A773}" type="presParOf" srcId="{6A970737-217F-43E3-A310-F09AEE3EA07C}" destId="{4CD7A0DD-D438-4C0B-9667-B4C154F96524}" srcOrd="0" destOrd="0" presId="urn:microsoft.com/office/officeart/2018/2/layout/IconLabelList"/>
    <dgm:cxn modelId="{E957D900-8056-40DF-94B8-E8F8D30E6E73}" type="presParOf" srcId="{4CD7A0DD-D438-4C0B-9667-B4C154F96524}" destId="{2DE28E91-F420-4E3B-9388-17AB6A130485}" srcOrd="0" destOrd="0" presId="urn:microsoft.com/office/officeart/2018/2/layout/IconLabelList"/>
    <dgm:cxn modelId="{8D697CD2-6A3C-4CF4-BECF-422E4213B332}" type="presParOf" srcId="{4CD7A0DD-D438-4C0B-9667-B4C154F96524}" destId="{231182EF-7830-46B2-9DB9-F70BB7BAF107}" srcOrd="1" destOrd="0" presId="urn:microsoft.com/office/officeart/2018/2/layout/IconLabelList"/>
    <dgm:cxn modelId="{4121C509-0967-415B-BC5C-793DA12EB2AA}" type="presParOf" srcId="{4CD7A0DD-D438-4C0B-9667-B4C154F96524}" destId="{DA3098B2-0241-4ECF-BE29-A27A3989B050}" srcOrd="2" destOrd="0" presId="urn:microsoft.com/office/officeart/2018/2/layout/IconLabelList"/>
    <dgm:cxn modelId="{0AB25A9D-3E91-4C53-A566-8F5029D00B3B}" type="presParOf" srcId="{6A970737-217F-43E3-A310-F09AEE3EA07C}" destId="{AA19A9E7-BC3A-4AD2-BD29-C2D0254E7F93}" srcOrd="1" destOrd="0" presId="urn:microsoft.com/office/officeart/2018/2/layout/IconLabelList"/>
    <dgm:cxn modelId="{73D6140A-AC38-47DE-967F-74441D8281EC}" type="presParOf" srcId="{6A970737-217F-43E3-A310-F09AEE3EA07C}" destId="{8F61970B-2B96-4D01-9E9E-A887125B2E69}" srcOrd="2" destOrd="0" presId="urn:microsoft.com/office/officeart/2018/2/layout/IconLabelList"/>
    <dgm:cxn modelId="{87FAF58F-7D9C-428F-A80B-115894BFC620}" type="presParOf" srcId="{8F61970B-2B96-4D01-9E9E-A887125B2E69}" destId="{81540BE5-9FA9-488B-A389-65E0E3438F0E}" srcOrd="0" destOrd="0" presId="urn:microsoft.com/office/officeart/2018/2/layout/IconLabelList"/>
    <dgm:cxn modelId="{885A367F-97D1-44C0-8B9A-D2064AA15BED}" type="presParOf" srcId="{8F61970B-2B96-4D01-9E9E-A887125B2E69}" destId="{182AC45B-4707-45C0-8BFE-45DA94B92FB1}" srcOrd="1" destOrd="0" presId="urn:microsoft.com/office/officeart/2018/2/layout/IconLabelList"/>
    <dgm:cxn modelId="{1963D8B9-9CAA-4DBE-97B6-8FF5FD6BFB11}" type="presParOf" srcId="{8F61970B-2B96-4D01-9E9E-A887125B2E69}" destId="{CE667117-ACCA-4882-B7BA-97B15AB066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1BCD-F540-4023-9E9B-B6B013037CBD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760A3-241F-4EC2-A489-1112ECE63A08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13FF8-0D9D-45A3-B273-3E0398402FA5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Data is proliferating at an exponential rate</a:t>
          </a:r>
        </a:p>
      </dsp:txBody>
      <dsp:txXfrm>
        <a:off x="93445" y="3018902"/>
        <a:ext cx="3206250" cy="720000"/>
      </dsp:txXfrm>
    </dsp:sp>
    <dsp:sp modelId="{AAE6A09F-E204-48D8-B5A3-62EBDDD5D83D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708AC-C5EE-4EC2-BAB4-2599D2401D82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1C079-DA2A-4361-A503-29C988BAC0E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Utilizing a cloud-centric system, this project acquires data related to temperature and humidity.</a:t>
          </a:r>
        </a:p>
      </dsp:txBody>
      <dsp:txXfrm>
        <a:off x="3860789" y="3018902"/>
        <a:ext cx="3206250" cy="720000"/>
      </dsp:txXfrm>
    </dsp:sp>
    <dsp:sp modelId="{4BFD432C-9B23-4A37-9E37-C4F8F0024FAA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6BBF-6204-4B30-BE74-964E9088ED68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C806-F1AD-4944-9758-04F7AB31C104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Subsequently, the collected data undergoes analysis through programming and data analytics.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28E91-F420-4E3B-9388-17AB6A130485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098B2-0241-4ECF-BE29-A27A3989B050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Before developing this program with data project, all software must be downloaded</a:t>
          </a:r>
        </a:p>
      </dsp:txBody>
      <dsp:txXfrm>
        <a:off x="765914" y="2943510"/>
        <a:ext cx="4320000" cy="720000"/>
      </dsp:txXfrm>
    </dsp:sp>
    <dsp:sp modelId="{81540BE5-9FA9-488B-A389-65E0E3438F0E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67117-ACCA-4882-B7BA-97B15AB06683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Software needed includes Excel and Python</a:t>
          </a:r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9424-9CEF-391D-96C1-273D8D505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9965E-B889-24EF-5921-3A5FCC04F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84DC-A3B1-8615-047C-6B7A09D7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BBD2-B0EC-FFFF-FB26-4E57B23C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41FC6-2DA0-A136-8B76-D710281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7FC2-E342-1A63-2FE3-2F90446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6AC1A-6F01-63A2-3C8B-7902E7508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035B8-1F3B-7390-83EE-2D879D16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FB04D-F133-1684-04E5-9D087103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4524A-8C60-CB96-F5E8-B76A10D6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ED173-7604-3E5C-7C18-38DA6AC50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A0AC-2FF4-B5E9-405F-8F8E57822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BD7F-066D-7CC3-0CCD-40E508FB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38C79-612A-0D19-EF7F-1FD9B49A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B7499-A22B-DAEB-B32E-947CB69D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3398-B3DF-AA88-0506-1B581065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A9BC-24F1-92A9-5CF4-AD5E6786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A39E-7B0D-B5E6-E062-560E6A3A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43A9-66E3-D72E-558C-8C1271D5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7A1B-E104-2ED3-8EAC-B14BF7FB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97A4-80FE-25A4-2288-4F266C4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68030-414A-FA81-3FCC-6B596FCED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91B86-7CC0-6B63-2820-5D8E53F9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8537-5D34-B9F5-CC61-AE2311A5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E692-82E3-1B94-1ECE-E0D66EBB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837F-11D5-A0F4-13DA-DDDA6A20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E3BE-EF03-DBE0-6B01-7F9C35152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E599D-7D2B-D435-82F6-E8856C8E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1EF38-9BDF-25A7-1C86-52F8ACB0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F90D2-10B4-F772-B879-30CBF049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12A2-6747-FCDF-44D5-F59EB58C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0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C7D2-137C-B30F-3135-D601C1D3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6898F-E97D-32BF-CC45-5339AC94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D62CC-DD14-70E4-B882-056F51E6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4950E-762A-97A1-AA13-8832772F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12BDC-CE2E-122E-44C2-A07A83636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5A4FE-F84E-7F63-5702-508429AB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EA8D2-7AAC-C19C-8E81-2F8E370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5375D-FB0E-E998-79FB-3DA12BB2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DC1F-EAD5-5E00-C4DE-AE24620F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41EB6-58F3-9BE3-BE36-0A527D3A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39603-6097-8F32-6485-6A5F7C04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1FCCE-DD83-DA29-F0A2-8C73E484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69C55-7CA3-1358-DAE0-4BD7E2F9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A527-3837-B498-676D-CFEEA1BF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BA82-0EB3-EEA8-3DAE-EF9D4D1B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B05E-DE47-8D71-3225-D0DF80C6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009C-31A9-8EA3-43F9-90C30D88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6EC91-142E-DA3F-1DF2-52035282F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4B63B-8601-497C-45B9-57C6D392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5EBD8-773B-1DC2-B531-8E933811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C72D2-48A5-070D-C59E-BAF11979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80DA-240D-A91C-FADF-59C01810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E2C23-2366-FEC1-A632-BA435C5F5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26668-5E75-5BA5-5E55-A6C2D10F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BA2B1-2125-9C66-9020-3C75CAD4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7A86F-1280-5FD1-F0BD-47E3829F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6014C-2230-8076-20B7-DD02468B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0CF11-3C3A-1D40-EB4D-6276C434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FC014-2B40-3808-A7FA-E285BA85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39886-9D47-FD01-3F12-FCD8F9922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EBE6-0CE2-4A0B-90D5-9A56F5D9842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65DA-D5B0-6219-E5C1-B5839DE5F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2481-45D5-90D4-9F82-EEF058A76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CA6B-B540-4E9A-A1A7-EDD25BAE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omputer script on a screen">
            <a:extLst>
              <a:ext uri="{FF2B5EF4-FFF2-40B4-BE49-F238E27FC236}">
                <a16:creationId xmlns:a16="http://schemas.microsoft.com/office/drawing/2014/main" id="{A79A80D5-F5B9-436E-6C89-E1EDB351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1" b="97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0D8AC-31EF-5CAC-4E29-A645311AB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CEIS110</a:t>
            </a:r>
            <a:br>
              <a:rPr lang="en-US" sz="5200" b="1">
                <a:solidFill>
                  <a:srgbClr val="FFFFFF"/>
                </a:solidFill>
              </a:rPr>
            </a:br>
            <a:r>
              <a:rPr lang="en-US" sz="5200" b="1">
                <a:solidFill>
                  <a:srgbClr val="FFFFFF"/>
                </a:solidFill>
              </a:rPr>
              <a:t>Programming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33FC-7EBF-120E-28A0-95C0AD224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Cody Kyser</a:t>
            </a:r>
          </a:p>
        </p:txBody>
      </p:sp>
    </p:spTree>
    <p:extLst>
      <p:ext uri="{BB962C8B-B14F-4D97-AF65-F5344CB8AC3E}">
        <p14:creationId xmlns:p14="http://schemas.microsoft.com/office/powerpoint/2010/main" val="17500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2ED0-A2D8-F382-9A30-13964597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 b="1"/>
              <a:t>BuildWeatherDB.py </a:t>
            </a:r>
            <a:br>
              <a:rPr lang="en-US" sz="3200" b="1"/>
            </a:br>
            <a:r>
              <a:rPr lang="en-US" sz="3200" b="1"/>
              <a:t>Code (Screenshot)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7577-2A4B-6F14-BF08-17CBEA47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551176"/>
            <a:ext cx="4988560" cy="360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Screenshot of code in Spyder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code will create a table named Observations with the fields: timestamp, windspeed, temperature, </a:t>
            </a:r>
            <a:r>
              <a:rPr lang="en-US" sz="2000" dirty="0" err="1"/>
              <a:t>relativeHumidity</a:t>
            </a:r>
            <a:r>
              <a:rPr lang="en-US" sz="2000" dirty="0"/>
              <a:t>, </a:t>
            </a:r>
            <a:r>
              <a:rPr lang="en-US" sz="2000" dirty="0" err="1"/>
              <a:t>windDirection</a:t>
            </a:r>
            <a:r>
              <a:rPr lang="en-US" sz="2000" dirty="0"/>
              <a:t>, </a:t>
            </a:r>
            <a:r>
              <a:rPr lang="en-US" sz="2000" dirty="0" err="1"/>
              <a:t>barometricPressure</a:t>
            </a:r>
            <a:r>
              <a:rPr lang="en-US" sz="2000" dirty="0"/>
              <a:t>, visibility, and </a:t>
            </a:r>
            <a:r>
              <a:rPr lang="en-US" sz="2000" dirty="0" err="1"/>
              <a:t>textDescription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database will be named </a:t>
            </a:r>
            <a:r>
              <a:rPr lang="en-US" sz="2000" dirty="0" err="1"/>
              <a:t>weather.db</a:t>
            </a:r>
            <a:r>
              <a:rPr lang="en-US" sz="2000" dirty="0"/>
              <a:t> and stored in the same directory as the Python code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CBC0-9FFF-5E95-B32A-0A3E06092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36" y="1827046"/>
            <a:ext cx="6073764" cy="32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F28CA-DA35-1966-C59A-6ABE4060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Weather.db File</a:t>
            </a:r>
            <a:br>
              <a:rPr lang="en-US" sz="3800" b="1"/>
            </a:br>
            <a:r>
              <a:rPr lang="en-US" sz="3800" b="1"/>
              <a:t>(Screenshot)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1CF8-3A31-302D-7971-90F28C7F9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Screenshot of Windows Explorer showing database file Weather.db was created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1BB47-D643-0F92-8E22-00ADED2D9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4654296" y="1487334"/>
            <a:ext cx="6903720" cy="38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015-F9FC-3531-8AB6-082B3E50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 b="1"/>
              <a:t>Querying the Database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3B3299B9-7871-C751-B047-0B96404A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94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54E7-BC7C-5153-F334-50D8F865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n-US" sz="2000"/>
              <a:t>Structured Query Language (SQL) serves as a programming language employed in tasks involving relational databases.</a:t>
            </a:r>
          </a:p>
          <a:p>
            <a:r>
              <a:rPr lang="en-US" sz="2000"/>
              <a:t>The database was queried and the results were viewed using SQL.</a:t>
            </a:r>
          </a:p>
        </p:txBody>
      </p:sp>
    </p:spTree>
    <p:extLst>
      <p:ext uri="{BB962C8B-B14F-4D97-AF65-F5344CB8AC3E}">
        <p14:creationId xmlns:p14="http://schemas.microsoft.com/office/powerpoint/2010/main" val="303103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FC83-8422-A88F-B680-3082E569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486"/>
            <a:ext cx="4267200" cy="1437406"/>
          </a:xfrm>
        </p:spPr>
        <p:txBody>
          <a:bodyPr anchor="t">
            <a:normAutofit/>
          </a:bodyPr>
          <a:lstStyle/>
          <a:p>
            <a:r>
              <a:rPr lang="en-US" sz="3200" b="1"/>
              <a:t>Query to retrieve all columns and all rows </a:t>
            </a:r>
            <a:br>
              <a:rPr lang="en-US" sz="3200" b="1"/>
            </a:br>
            <a:r>
              <a:rPr lang="en-US" sz="3200" b="1"/>
              <a:t>(Screenshot)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560F-60E1-E78E-5B71-D9E08528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838200"/>
            <a:ext cx="5501247" cy="1866358"/>
          </a:xfrm>
        </p:spPr>
        <p:txBody>
          <a:bodyPr>
            <a:normAutofit/>
          </a:bodyPr>
          <a:lstStyle/>
          <a:p>
            <a:r>
              <a:rPr lang="en-US" sz="2000" dirty="0"/>
              <a:t>The SQL command “select * from observations” was executed to retrieve all rows and columns from the observations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3D83D-88F9-1D11-CDAA-38C1B74E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04" y="2876721"/>
            <a:ext cx="8216992" cy="37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0F39-455F-0D08-709B-790C1869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486"/>
            <a:ext cx="4267200" cy="1437406"/>
          </a:xfrm>
        </p:spPr>
        <p:txBody>
          <a:bodyPr anchor="t">
            <a:normAutofit/>
          </a:bodyPr>
          <a:lstStyle/>
          <a:p>
            <a:r>
              <a:rPr lang="en-US" sz="3000" b="1"/>
              <a:t>Query to retrieve lowest and highest temperatures (Screenshot)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E75C-6A28-44E8-B39E-17C129FA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838200"/>
            <a:ext cx="5501247" cy="1866358"/>
          </a:xfrm>
        </p:spPr>
        <p:txBody>
          <a:bodyPr>
            <a:normAutofit/>
          </a:bodyPr>
          <a:lstStyle/>
          <a:p>
            <a:r>
              <a:rPr lang="en-US" sz="2000" dirty="0"/>
              <a:t>The min and max temperatures were retrieved. These temperatures are captured based on the Celsius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D1991-D842-F4A2-AAD4-9A9D1DDB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70" y="3195484"/>
            <a:ext cx="9867174" cy="29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3BBD-ADDE-585F-809E-C7F01284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486"/>
            <a:ext cx="4267200" cy="1437406"/>
          </a:xfrm>
        </p:spPr>
        <p:txBody>
          <a:bodyPr anchor="t">
            <a:normAutofit/>
          </a:bodyPr>
          <a:lstStyle/>
          <a:p>
            <a:r>
              <a:rPr lang="en-US" sz="3200" b="1"/>
              <a:t>Query to retrieve the data when the weather is clear (Screenshot)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7F1E-33AC-943A-9BA8-00F20636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838200"/>
            <a:ext cx="5501247" cy="1866358"/>
          </a:xfrm>
        </p:spPr>
        <p:txBody>
          <a:bodyPr>
            <a:normAutofit/>
          </a:bodyPr>
          <a:lstStyle/>
          <a:p>
            <a:r>
              <a:rPr lang="en-US" sz="2000"/>
              <a:t>Another query was performed to retrieve the temperature, windspeed, and textdescription when the weather is clear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C99DF-DB4D-DBF8-6DE7-83ED7894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70" y="3195484"/>
            <a:ext cx="9867174" cy="29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BCC1-1B6A-AAA1-4B24-97D62883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/>
              <a:t>Data Cleansing</a:t>
            </a:r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F21E0052-E07A-9EAA-A0FF-9C456CA3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06" r="1536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D65B-BD0B-6F6E-D99C-AFE11F74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Data generated by machines might contain errors or unnecessary information. During the data cleansing process, software can automatically reformat it to align with the requirements of other programs.</a:t>
            </a:r>
          </a:p>
          <a:p>
            <a:r>
              <a:rPr lang="en-US" sz="1700"/>
              <a:t>A Python script is employed to read the output data from the initial Python program, subsequently storing it in a CSV file that is compatible with Excel.</a:t>
            </a:r>
          </a:p>
          <a:p>
            <a:r>
              <a:rPr lang="en-US" sz="1700"/>
              <a:t>Frequently, data requires the removal of erroneous or absent values within a dataset. This process ensures data completeness, validity, and standardization.</a:t>
            </a:r>
          </a:p>
        </p:txBody>
      </p:sp>
    </p:spTree>
    <p:extLst>
      <p:ext uri="{BB962C8B-B14F-4D97-AF65-F5344CB8AC3E}">
        <p14:creationId xmlns:p14="http://schemas.microsoft.com/office/powerpoint/2010/main" val="320882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735C-D1BC-A7C0-371D-76D9855A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en-US" sz="3200" b="1"/>
              <a:t>Extracting Temperature and Humidity using Python code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64543F-C7AC-24F5-D8B6-A4C60323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6" y="2321168"/>
            <a:ext cx="6133340" cy="28213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FAAC-50F0-9F00-5952-BB9098C4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18" y="2321168"/>
            <a:ext cx="4567453" cy="3821215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/>
              <a:t>weather.db</a:t>
            </a:r>
            <a:r>
              <a:rPr lang="en-US" sz="2000" dirty="0"/>
              <a:t> database may contain null or missing values. The code used retrieves only the temperature and humidity values and write them to a comma separated values (CSV) file. Two files are created – a formatdata.csv and a formatdata2.csv that each contain half of the rows. Missing or invalid values are not written to the file. </a:t>
            </a:r>
          </a:p>
        </p:txBody>
      </p:sp>
    </p:spTree>
    <p:extLst>
      <p:ext uri="{BB962C8B-B14F-4D97-AF65-F5344CB8AC3E}">
        <p14:creationId xmlns:p14="http://schemas.microsoft.com/office/powerpoint/2010/main" val="372665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711E-97BB-96F5-BB6B-D6D895C8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b="1"/>
              <a:t>Data Formatted in an </a:t>
            </a:r>
            <a:br>
              <a:rPr lang="en-US" sz="3200" b="1"/>
            </a:br>
            <a:r>
              <a:rPr lang="en-US" sz="3200" b="1"/>
              <a:t>Excel Spreadsheet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BBFF-65AA-99A6-7567-11CBE5C2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en-US" sz="2000" dirty="0"/>
              <a:t>The Python program created a formatdata.csv file</a:t>
            </a:r>
          </a:p>
          <a:p>
            <a:r>
              <a:rPr lang="en-US" sz="2000" dirty="0"/>
              <a:t>This file contains 3 columns: Celsius, Fahrenheit, and Humidity</a:t>
            </a:r>
          </a:p>
          <a:p>
            <a:r>
              <a:rPr lang="en-US" sz="2000" dirty="0"/>
              <a:t>Statistics can be performed on this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5D02E-7121-7E2D-E903-5FBB3C32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355" y="771753"/>
            <a:ext cx="3614945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0ED2-7053-9C79-4E12-86DCBB01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en-US" sz="3200" b="1"/>
              <a:t>Data Visualization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FE52-C237-314D-CB0A-9AB852C65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>
            <a:normAutofit/>
          </a:bodyPr>
          <a:lstStyle/>
          <a:p>
            <a:r>
              <a:rPr lang="en-US" sz="2000" dirty="0"/>
              <a:t>A line chart was developed in Excel showing the Temperature and Humidity over Period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EEE54-AC0B-5074-1B3D-FC1ECCE95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4" r="15287" b="-2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87173-3853-AE15-034E-2102B5E0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2085ED6-AD4A-FAD2-AB3D-C00F608C2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1616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00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2F55-21A0-CC0A-523B-ED2734C5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 b="1"/>
              <a:t>Data Analytics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EB3E-B05E-62FB-26D2-D7EB8041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US" sz="1600"/>
              <a:t>Utilizing Python's data analytics modules, individuals can craft visual representations like charts and graphs to portray data.</a:t>
            </a:r>
          </a:p>
          <a:p>
            <a:r>
              <a:rPr lang="en-US" sz="1600"/>
              <a:t>Furthermore, these modules facilitate the manipulation of datasets, enabling their transformation into tabular formats.</a:t>
            </a:r>
          </a:p>
          <a:p>
            <a:r>
              <a:rPr lang="en-US" sz="1600"/>
              <a:t>Included within the Anaconda framework, these data analytics modules offer comprehensive capabilities.</a:t>
            </a:r>
          </a:p>
          <a:p>
            <a:r>
              <a:rPr lang="en-US" sz="1600"/>
              <a:t>Numerous plots were generated to explore humidity and temperature trends.</a:t>
            </a:r>
          </a:p>
          <a:p>
            <a:r>
              <a:rPr lang="en-US" sz="1600"/>
              <a:t>Subsequently, data analysis led to a predictive inference.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36221016-3A90-A26B-7D34-E8A0A658A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r="25827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EE510-84FB-7C3C-B20A-9CE695B1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 Box Plot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D92DD-9B4C-4FB3-4E8D-5E6BB1FD376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#Purpose: Create box plot for week 2 data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#Name: Cody Kyser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#Date: 8/13/2023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import pandas as pd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import matplotlib.pyplot as plt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df2 = pd.read_csv("formatdata2.csv")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df2.boxplot(); plt.suptitle('Week 2 box plot')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plt.show()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print(df2.info())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print(df2.describe())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print("The median is ",df2.median())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58A6B1-2688-20B4-C971-8EECA19B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2030"/>
            <a:ext cx="6903720" cy="5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0D9C6-20BE-D81D-9643-7B53F6AC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Fahrenheit Line Graph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F06DA-62AA-CBA7-59C9-9E040A179F94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#Purpose: Create Fahrenheit plot comparing period 1 and period 2 (week 1 and week 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#Name: Cody Kyser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#Date: 8/13/2023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import pandas as pd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import matplotlib.pyplot as plt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df1 = pd.read_csv("formatdata1.csv") #baseline data is period 1 (older)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df2 = pd.read_csv("formatdata2.csv") #data for period 2 (more recent)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plt.figure(); df1.Fahrenheit.plot(label = 'week 1 '); df2.Fahrenheit.plot(label = 'week 2'); plt.legend(loc='best'); plt.suptitle('Fahrenheit')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plt.show()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C80133-062A-F365-B535-7E3261B8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2030"/>
            <a:ext cx="6903720" cy="5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54C4B-B218-16BF-FE90-7E2BB085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b="1"/>
              <a:t>Analysis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7511-4AED-6ABC-0D92-31D2FC5D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400"/>
              <a:t>The next step in analysis is developing a question and reviewing the data to answer the question. A chart can be used to look at the data</a:t>
            </a:r>
          </a:p>
          <a:p>
            <a:r>
              <a:rPr lang="en-US" sz="1400"/>
              <a:t>My question: What is the highest, lowest, and average humidity over the two weeks of data?</a:t>
            </a:r>
          </a:p>
          <a:p>
            <a:r>
              <a:rPr lang="en-US" sz="1400"/>
              <a:t>I created a line graph with data from both weeks</a:t>
            </a:r>
          </a:p>
          <a:p>
            <a:r>
              <a:rPr lang="en-US" sz="1400"/>
              <a:t>The results are as follows:</a:t>
            </a:r>
          </a:p>
          <a:p>
            <a:r>
              <a:rPr lang="en-US" sz="1400"/>
              <a:t>Min =    29.538214</a:t>
            </a:r>
          </a:p>
          <a:p>
            <a:r>
              <a:rPr lang="en-US" sz="1400"/>
              <a:t>Mean = 69.272479</a:t>
            </a:r>
          </a:p>
          <a:p>
            <a:r>
              <a:rPr lang="en-US" sz="1400"/>
              <a:t>Max =    87.166374</a:t>
            </a:r>
          </a:p>
          <a:p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C29F8-99A4-B1E7-0C9F-927813BA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31475"/>
            <a:ext cx="6903720" cy="51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1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3CA84-8330-218E-70CB-01E204EA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/>
              <a:t>Code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6D4F-5E6D-43E3-72A2-8899CAF8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1700"/>
              <a:t>The code to create the Humidity line graph is as follows:</a:t>
            </a:r>
          </a:p>
          <a:p>
            <a:pPr marL="0" indent="0">
              <a:buNone/>
            </a:pPr>
            <a:r>
              <a:rPr lang="en-US" sz="1700"/>
              <a:t>#Purpose: Create Humidity plot comparing period 1 and period 2 (week 1 and week 2)</a:t>
            </a:r>
          </a:p>
          <a:p>
            <a:pPr marL="0" indent="0">
              <a:buNone/>
            </a:pPr>
            <a:r>
              <a:rPr lang="en-US" sz="1700"/>
              <a:t>#Name: Cody Kyser</a:t>
            </a:r>
          </a:p>
          <a:p>
            <a:pPr marL="0" indent="0">
              <a:buNone/>
            </a:pPr>
            <a:r>
              <a:rPr lang="en-US" sz="1700"/>
              <a:t>#Date: 8/13/2023</a:t>
            </a:r>
          </a:p>
          <a:p>
            <a:pPr marL="0" indent="0">
              <a:buNone/>
            </a:pPr>
            <a:r>
              <a:rPr lang="en-US" sz="1700"/>
              <a:t>import pandas as pd</a:t>
            </a:r>
          </a:p>
          <a:p>
            <a:pPr marL="0" indent="0">
              <a:buNone/>
            </a:pPr>
            <a:r>
              <a:rPr lang="en-US" sz="1700"/>
              <a:t>import matplotlib.pyplot as plt</a:t>
            </a:r>
          </a:p>
          <a:p>
            <a:pPr marL="0" indent="0">
              <a:buNone/>
            </a:pPr>
            <a:r>
              <a:rPr lang="en-US" sz="1700"/>
              <a:t>df1 = pd.read_csv("humidity1.csv") #baseline data is period 1 (older)</a:t>
            </a:r>
          </a:p>
          <a:p>
            <a:pPr marL="0" indent="0">
              <a:buNone/>
            </a:pPr>
            <a:r>
              <a:rPr lang="en-US" sz="1700"/>
              <a:t>df2 = pd.read_csv("humidity2.csv") #data for period 2 (more recent)</a:t>
            </a:r>
          </a:p>
          <a:p>
            <a:pPr marL="0" indent="0">
              <a:buNone/>
            </a:pPr>
            <a:r>
              <a:rPr lang="en-US" sz="1700"/>
              <a:t>plt.figure(); df1.Humidity.plot(label = 'week 1 '); df2.Humidity.plot(label = 'week 2'); plt.legend(loc='best'); plt.suptitle('Humidity')</a:t>
            </a:r>
          </a:p>
          <a:p>
            <a:pPr marL="0" indent="0">
              <a:buNone/>
            </a:pPr>
            <a:r>
              <a:rPr lang="en-US" sz="1700"/>
              <a:t>plt.show()</a:t>
            </a:r>
          </a:p>
          <a:p>
            <a:pPr marL="0" indent="0">
              <a:buNone/>
            </a:pPr>
            <a:r>
              <a:rPr lang="en-US" sz="1700"/>
              <a:t>print(df2.info())</a:t>
            </a:r>
          </a:p>
          <a:p>
            <a:pPr marL="0" indent="0">
              <a:buNone/>
            </a:pPr>
            <a:r>
              <a:rPr lang="en-US" sz="1700"/>
              <a:t>print(df2.describe())</a:t>
            </a:r>
          </a:p>
          <a:p>
            <a:pPr marL="0" indent="0">
              <a:buNone/>
            </a:pPr>
            <a:r>
              <a:rPr lang="en-US" sz="1700"/>
              <a:t>print("The median is ",df2.median())</a:t>
            </a:r>
          </a:p>
          <a:p>
            <a:pPr marL="0" indent="0"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65558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00D9D-2BE4-E2A1-2FAD-15B77560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 b="1"/>
              <a:t>Prediction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9DC8-4781-D510-0564-14F88D30C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/>
              <a:t>As temperature increases, relative humidity decreases. Based on the data, I predict that the next few days after week two the relative humidity will continue to decrease as the temperature stays in the mid to upper 80’s.</a:t>
            </a:r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5F2FB-3738-CB85-7BCF-57B003C4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5" y="2569464"/>
            <a:ext cx="4888950" cy="3678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9B6F4-60C3-0F8A-084E-7599EFE7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77" y="2569464"/>
            <a:ext cx="4888950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4462E-C2B9-FE61-6CA4-F77DAD31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Challenges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FDB6-EA4C-A717-077F-70A0A518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Making sure the data is cleansed before creating the graphs</a:t>
            </a:r>
          </a:p>
          <a:p>
            <a:r>
              <a:rPr lang="en-US" sz="2200"/>
              <a:t>Making sure the weather.db file is in the same directory as the Python program</a:t>
            </a:r>
          </a:p>
          <a:p>
            <a:r>
              <a:rPr lang="en-US" sz="2200"/>
              <a:t>Resolving code issues</a:t>
            </a:r>
          </a:p>
          <a:p>
            <a:endParaRPr lang="en-US" sz="220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8D030DCD-6F9A-973D-302F-F2E5D9F63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0E8DA-6BA0-DA3D-ABA4-FB378216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Career Skills	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2EDC-4612-31D6-018A-EA700F8E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/>
              <a:t>Several career skills are gained in this project:</a:t>
            </a:r>
          </a:p>
          <a:p>
            <a:r>
              <a:rPr lang="en-US" sz="1900"/>
              <a:t>Effective communication</a:t>
            </a:r>
          </a:p>
          <a:p>
            <a:r>
              <a:rPr lang="en-US" sz="1900"/>
              <a:t>Proficiency in database development</a:t>
            </a:r>
          </a:p>
          <a:p>
            <a:r>
              <a:rPr lang="en-US" sz="1900"/>
              <a:t>Python programming skills</a:t>
            </a:r>
          </a:p>
          <a:p>
            <a:r>
              <a:rPr lang="en-US" sz="1900"/>
              <a:t>Identifying and resolving code issues as well as data cleansing</a:t>
            </a:r>
          </a:p>
          <a:p>
            <a:r>
              <a:rPr lang="en-US" sz="1900"/>
              <a:t>Analyzing and interpreting charts and graphs to formulate data predictions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6C10FAEA-106D-EEEE-DE31-3F9AC65FE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43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C256-423C-A813-3F1D-51AF9752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 b="1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5BB0-C4AC-8665-E8F6-A2207C80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The essential concepts of data-oriented programming were explored in this project, wherein data obtained from a cloud service was leveraged for conducting data analytics tasks.</a:t>
            </a:r>
          </a:p>
          <a:p>
            <a:r>
              <a:rPr lang="en-US" sz="2000"/>
              <a:t>Constructing this project offered a practical, experiential chance to apply the subject matter covered throughout the course.</a:t>
            </a:r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BC9E55B1-4D67-71A2-2722-BCECD2B6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43" r="17357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1D0F3-E48B-8040-2952-AE684225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Software Inventory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25D8CB-69C4-7579-EA96-E4F5238BE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5435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68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EB0B1-1AB6-81FB-AE01-177222D4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 b="1"/>
              <a:t>Software </a:t>
            </a: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68DC-9391-FC0E-E3DD-7ABEAF2D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1500" dirty="0"/>
              <a:t>The software needed for this project </a:t>
            </a:r>
          </a:p>
          <a:p>
            <a:pPr marL="0" indent="0">
              <a:buNone/>
            </a:pPr>
            <a:r>
              <a:rPr lang="en-US" sz="1500" dirty="0"/>
              <a:t>includes:</a:t>
            </a:r>
          </a:p>
          <a:p>
            <a:pPr marL="0" indent="0">
              <a:buNone/>
            </a:pPr>
            <a:r>
              <a:rPr lang="en-US" sz="1500" dirty="0"/>
              <a:t>Anaconda Navigator with Spyder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Microsoft Excel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F3EEFC5-0999-C808-CD06-65EA8365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" y="3039285"/>
            <a:ext cx="5481509" cy="286408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9C68AC-BEE4-2E5B-5191-3C1996F3B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3104366"/>
            <a:ext cx="5523082" cy="2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10771-A20D-594A-9225-7D9F5E95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/>
              <a:t>Planning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F011-76A7-1B8F-4C78-E36A1246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Following the completion of the software inventory for this project, a strategy was formulated for the temperature data initiative.</a:t>
            </a:r>
          </a:p>
          <a:p>
            <a:r>
              <a:rPr lang="en-US" sz="2000"/>
              <a:t>In order to blueprint the project's structure, a flowchart was produced.</a:t>
            </a:r>
          </a:p>
          <a:p>
            <a:r>
              <a:rPr lang="en-US" sz="2000"/>
              <a:t>The essential stages of comprehending the developmental process encompass project planning and design.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17" name="Picture 4" descr="White puzzle with one red piece">
            <a:extLst>
              <a:ext uri="{FF2B5EF4-FFF2-40B4-BE49-F238E27FC236}">
                <a16:creationId xmlns:a16="http://schemas.microsoft.com/office/drawing/2014/main" id="{5A4CDE43-2756-ABC6-02E6-2B1BBD57C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4" r="2417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FEFB-7527-941D-9FD9-D0C9D19C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b="1"/>
              <a:t>What are Flowcharts?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6E55080-0927-288D-1597-AD6A88156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3" r="36637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7386-5D4D-35CB-9D35-44556238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Graphical depictions or workflows known as flowcharts are utilized, and the generated flowchart visually portrays both the progression and outcomes of this software development endeavor.</a:t>
            </a:r>
          </a:p>
          <a:p>
            <a:r>
              <a:rPr lang="en-US" sz="2000"/>
              <a:t>Numerous companies adopt flowcharts as straightforward narratives.</a:t>
            </a:r>
          </a:p>
        </p:txBody>
      </p:sp>
    </p:spTree>
    <p:extLst>
      <p:ext uri="{BB962C8B-B14F-4D97-AF65-F5344CB8AC3E}">
        <p14:creationId xmlns:p14="http://schemas.microsoft.com/office/powerpoint/2010/main" val="363377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6CA6-2F70-0CA2-C70B-D1E84BB4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b="1"/>
              <a:t>Flowchart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86EA-CEFA-BB06-2AD6-8257A6AA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en-US" sz="2000" dirty="0"/>
              <a:t>Install Python</a:t>
            </a:r>
          </a:p>
          <a:p>
            <a:r>
              <a:rPr lang="en-US" sz="2000" dirty="0"/>
              <a:t>Download weather data from database into a comma separated file with python</a:t>
            </a:r>
          </a:p>
          <a:p>
            <a:r>
              <a:rPr lang="en-US" sz="2000" dirty="0"/>
              <a:t>Cleanse weather data</a:t>
            </a:r>
          </a:p>
          <a:p>
            <a:r>
              <a:rPr lang="en-US" sz="2000" dirty="0"/>
              <a:t>Extract weather data from database into a comma separated file with Python</a:t>
            </a:r>
          </a:p>
          <a:p>
            <a:r>
              <a:rPr lang="en-US" sz="2000" dirty="0"/>
              <a:t>Use Python data analytics modules to develop graphical models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806E1-E54D-CE6F-C15D-226186E0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448" y="771753"/>
            <a:ext cx="2232760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20E3-9428-0728-F9E0-22AA17FE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b="1"/>
              <a:t>Introduction to Python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5FB2-8622-6A51-CB13-A8825409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en-US" sz="2000"/>
              <a:t>Python stands as a widely favored programming language employed across business, web development, data analytics, and scientific analysis.</a:t>
            </a:r>
          </a:p>
          <a:p>
            <a:r>
              <a:rPr lang="en-US" sz="2000"/>
              <a:t>This particular program showcases a selection control structure implemented in Python.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07458-C6F5-5E33-CFD6-B39869FB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54" y="1750599"/>
            <a:ext cx="6885746" cy="33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4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7A1D-F3A8-A2FC-C604-3A10E882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b="1"/>
              <a:t>Gathering Temperature and Humidity Data</a:t>
            </a:r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CD147B26-FFC4-D97C-01A8-CD93613C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8" r="2123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2328-43AC-DADB-E85B-2D50BF7C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Following the stages of planning and design, the code was created to retrieve a collection of weather observations.</a:t>
            </a:r>
          </a:p>
          <a:p>
            <a:r>
              <a:rPr lang="en-US" sz="2000"/>
              <a:t>Subsequently, this dataset was stored within a local database, organized into a table to facilitate subsequent analysis.</a:t>
            </a:r>
          </a:p>
        </p:txBody>
      </p:sp>
    </p:spTree>
    <p:extLst>
      <p:ext uri="{BB962C8B-B14F-4D97-AF65-F5344CB8AC3E}">
        <p14:creationId xmlns:p14="http://schemas.microsoft.com/office/powerpoint/2010/main" val="205272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1385</Words>
  <Application>Microsoft Office PowerPoint</Application>
  <PresentationFormat>Widescreen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CEIS110 Programming with Data</vt:lpstr>
      <vt:lpstr>Introduction</vt:lpstr>
      <vt:lpstr>Software Inventory</vt:lpstr>
      <vt:lpstr>Software </vt:lpstr>
      <vt:lpstr>Planning and Design</vt:lpstr>
      <vt:lpstr>What are Flowcharts?</vt:lpstr>
      <vt:lpstr>Flowchart</vt:lpstr>
      <vt:lpstr>Introduction to Python</vt:lpstr>
      <vt:lpstr>Gathering Temperature and Humidity Data</vt:lpstr>
      <vt:lpstr>BuildWeatherDB.py  Code (Screenshot)</vt:lpstr>
      <vt:lpstr>Weather.db File (Screenshot)</vt:lpstr>
      <vt:lpstr>Querying the Database</vt:lpstr>
      <vt:lpstr>Query to retrieve all columns and all rows  (Screenshot)</vt:lpstr>
      <vt:lpstr>Query to retrieve lowest and highest temperatures (Screenshot)</vt:lpstr>
      <vt:lpstr>Query to retrieve the data when the weather is clear (Screenshot)</vt:lpstr>
      <vt:lpstr>Data Cleansing</vt:lpstr>
      <vt:lpstr>Extracting Temperature and Humidity using Python code</vt:lpstr>
      <vt:lpstr>Data Formatted in an  Excel Spreadsheet</vt:lpstr>
      <vt:lpstr>Data Visualization</vt:lpstr>
      <vt:lpstr>Data Analytics</vt:lpstr>
      <vt:lpstr>Week 2 Box Plot</vt:lpstr>
      <vt:lpstr>Fahrenheit Line Graph </vt:lpstr>
      <vt:lpstr>Analysis</vt:lpstr>
      <vt:lpstr>Code</vt:lpstr>
      <vt:lpstr>Prediction</vt:lpstr>
      <vt:lpstr>Challenges</vt:lpstr>
      <vt:lpstr>Career Skills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CEIS110 Programming with Data</dc:title>
  <dc:creator>Cody Kyser</dc:creator>
  <cp:lastModifiedBy>Cody Kyser</cp:lastModifiedBy>
  <cp:revision>7</cp:revision>
  <dcterms:created xsi:type="dcterms:W3CDTF">2023-08-21T21:38:42Z</dcterms:created>
  <dcterms:modified xsi:type="dcterms:W3CDTF">2023-08-22T14:35:23Z</dcterms:modified>
</cp:coreProperties>
</file>