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4" r:id="rId4"/>
    <p:sldId id="283" r:id="rId5"/>
    <p:sldId id="271" r:id="rId6"/>
    <p:sldId id="272" r:id="rId7"/>
    <p:sldId id="277" r:id="rId8"/>
    <p:sldId id="273" r:id="rId9"/>
    <p:sldId id="282" r:id="rId10"/>
    <p:sldId id="278" r:id="rId11"/>
    <p:sldId id="274" r:id="rId12"/>
    <p:sldId id="284" r:id="rId13"/>
    <p:sldId id="279" r:id="rId14"/>
    <p:sldId id="275" r:id="rId15"/>
    <p:sldId id="285" r:id="rId16"/>
    <p:sldId id="286" r:id="rId17"/>
    <p:sldId id="280" r:id="rId18"/>
    <p:sldId id="276" r:id="rId19"/>
    <p:sldId id="287" r:id="rId20"/>
    <p:sldId id="288" r:id="rId21"/>
    <p:sldId id="281" r:id="rId22"/>
    <p:sldId id="261" r:id="rId23"/>
    <p:sldId id="260" r:id="rId24"/>
    <p:sldId id="262" r:id="rId25"/>
    <p:sldId id="267" r:id="rId26"/>
    <p:sldId id="268" r:id="rId27"/>
    <p:sldId id="266" r:id="rId28"/>
    <p:sldId id="27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70" d="100"/>
          <a:sy n="70" d="100"/>
        </p:scale>
        <p:origin x="4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DD6B-EC2F-4242-BB01-3ADB2EA056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06E81A-1139-4F60-ADAD-CDBFA2DA7B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1CA7DA-A3ED-424E-96DB-EAC43B3A9C8C}"/>
              </a:ext>
            </a:extLst>
          </p:cNvPr>
          <p:cNvSpPr>
            <a:spLocks noGrp="1"/>
          </p:cNvSpPr>
          <p:nvPr>
            <p:ph type="dt" sz="half" idx="10"/>
          </p:nvPr>
        </p:nvSpPr>
        <p:spPr/>
        <p:txBody>
          <a:bodyPr/>
          <a:lstStyle/>
          <a:p>
            <a:fld id="{E574BDDD-E77C-4F65-80AE-A2B49D0566BE}" type="datetimeFigureOut">
              <a:rPr lang="en-US" smtClean="0"/>
              <a:t>10/17/2023</a:t>
            </a:fld>
            <a:endParaRPr lang="en-US"/>
          </a:p>
        </p:txBody>
      </p:sp>
      <p:sp>
        <p:nvSpPr>
          <p:cNvPr id="5" name="Footer Placeholder 4">
            <a:extLst>
              <a:ext uri="{FF2B5EF4-FFF2-40B4-BE49-F238E27FC236}">
                <a16:creationId xmlns:a16="http://schemas.microsoft.com/office/drawing/2014/main" id="{A5620E7B-DE6B-4599-AB9A-D6E6D1C52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98F17-D1A4-4B40-8467-04543C7AB05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74051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4F3F-7F8C-4B62-83A5-552DFB1903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BB7699-2B3A-4817-9AC3-43FD9282F9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3F1A9-6856-45E2-8C6C-5C78A873D91A}"/>
              </a:ext>
            </a:extLst>
          </p:cNvPr>
          <p:cNvSpPr>
            <a:spLocks noGrp="1"/>
          </p:cNvSpPr>
          <p:nvPr>
            <p:ph type="dt" sz="half" idx="10"/>
          </p:nvPr>
        </p:nvSpPr>
        <p:spPr/>
        <p:txBody>
          <a:bodyPr/>
          <a:lstStyle/>
          <a:p>
            <a:fld id="{E574BDDD-E77C-4F65-80AE-A2B49D0566BE}" type="datetimeFigureOut">
              <a:rPr lang="en-US" smtClean="0"/>
              <a:t>10/17/2023</a:t>
            </a:fld>
            <a:endParaRPr lang="en-US"/>
          </a:p>
        </p:txBody>
      </p:sp>
      <p:sp>
        <p:nvSpPr>
          <p:cNvPr id="5" name="Footer Placeholder 4">
            <a:extLst>
              <a:ext uri="{FF2B5EF4-FFF2-40B4-BE49-F238E27FC236}">
                <a16:creationId xmlns:a16="http://schemas.microsoft.com/office/drawing/2014/main" id="{7E6807F9-D2C6-4EE6-AE90-327FC3253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B0549-8F58-4348-9920-652E9FEDC9A9}"/>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63774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41ECD2-AC72-4B39-B658-44039FF9BC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FCE250-D2E2-4148-B0C4-5EEC101D4B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E6582-DD76-46CC-A4B7-7889DF306095}"/>
              </a:ext>
            </a:extLst>
          </p:cNvPr>
          <p:cNvSpPr>
            <a:spLocks noGrp="1"/>
          </p:cNvSpPr>
          <p:nvPr>
            <p:ph type="dt" sz="half" idx="10"/>
          </p:nvPr>
        </p:nvSpPr>
        <p:spPr/>
        <p:txBody>
          <a:bodyPr/>
          <a:lstStyle/>
          <a:p>
            <a:fld id="{E574BDDD-E77C-4F65-80AE-A2B49D0566BE}" type="datetimeFigureOut">
              <a:rPr lang="en-US" smtClean="0"/>
              <a:t>10/17/2023</a:t>
            </a:fld>
            <a:endParaRPr lang="en-US"/>
          </a:p>
        </p:txBody>
      </p:sp>
      <p:sp>
        <p:nvSpPr>
          <p:cNvPr id="5" name="Footer Placeholder 4">
            <a:extLst>
              <a:ext uri="{FF2B5EF4-FFF2-40B4-BE49-F238E27FC236}">
                <a16:creationId xmlns:a16="http://schemas.microsoft.com/office/drawing/2014/main" id="{E0469BB8-5380-45F6-85BD-37209F96D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1002E-17D0-4016-AA60-4DBD5B8BF72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82210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35B90-86EC-492C-8440-5BE029FCA3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E4B971-FFBC-444C-9574-9D3B54B724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66CA0-A872-4564-80CA-5FEC4ECF6193}"/>
              </a:ext>
            </a:extLst>
          </p:cNvPr>
          <p:cNvSpPr>
            <a:spLocks noGrp="1"/>
          </p:cNvSpPr>
          <p:nvPr>
            <p:ph type="dt" sz="half" idx="10"/>
          </p:nvPr>
        </p:nvSpPr>
        <p:spPr/>
        <p:txBody>
          <a:bodyPr/>
          <a:lstStyle/>
          <a:p>
            <a:fld id="{E574BDDD-E77C-4F65-80AE-A2B49D0566BE}" type="datetimeFigureOut">
              <a:rPr lang="en-US" smtClean="0"/>
              <a:t>10/17/2023</a:t>
            </a:fld>
            <a:endParaRPr lang="en-US"/>
          </a:p>
        </p:txBody>
      </p:sp>
      <p:sp>
        <p:nvSpPr>
          <p:cNvPr id="5" name="Footer Placeholder 4">
            <a:extLst>
              <a:ext uri="{FF2B5EF4-FFF2-40B4-BE49-F238E27FC236}">
                <a16:creationId xmlns:a16="http://schemas.microsoft.com/office/drawing/2014/main" id="{F64A1036-6CDC-445C-A420-C8F19AA31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5A98F-1722-408F-9EAF-DD105A6786D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39106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9E4D1-759E-4B80-9D6F-7700A8CDDC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BD5114-CD19-406E-8705-96803BC300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5A8F7AF-E616-4F57-A855-C02E4119B051}"/>
              </a:ext>
            </a:extLst>
          </p:cNvPr>
          <p:cNvSpPr>
            <a:spLocks noGrp="1"/>
          </p:cNvSpPr>
          <p:nvPr>
            <p:ph type="dt" sz="half" idx="10"/>
          </p:nvPr>
        </p:nvSpPr>
        <p:spPr/>
        <p:txBody>
          <a:bodyPr/>
          <a:lstStyle/>
          <a:p>
            <a:fld id="{E574BDDD-E77C-4F65-80AE-A2B49D0566BE}" type="datetimeFigureOut">
              <a:rPr lang="en-US" smtClean="0"/>
              <a:t>10/17/2023</a:t>
            </a:fld>
            <a:endParaRPr lang="en-US"/>
          </a:p>
        </p:txBody>
      </p:sp>
      <p:sp>
        <p:nvSpPr>
          <p:cNvPr id="5" name="Footer Placeholder 4">
            <a:extLst>
              <a:ext uri="{FF2B5EF4-FFF2-40B4-BE49-F238E27FC236}">
                <a16:creationId xmlns:a16="http://schemas.microsoft.com/office/drawing/2014/main" id="{687F85F8-5B2C-49AB-ACE3-206BEDDEC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9AD0B-2401-4303-B6E3-E10A44089B1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589387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4CDF-BB67-47FC-BF1B-DB02A6749C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A57AE-432B-4C7F-AFD5-02DA1AB1AC2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859AFA-4DCC-4AAB-A636-A768FCC636C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2A2CC-F2EE-4979-8BBC-A34D0009144A}"/>
              </a:ext>
            </a:extLst>
          </p:cNvPr>
          <p:cNvSpPr>
            <a:spLocks noGrp="1"/>
          </p:cNvSpPr>
          <p:nvPr>
            <p:ph type="dt" sz="half" idx="10"/>
          </p:nvPr>
        </p:nvSpPr>
        <p:spPr/>
        <p:txBody>
          <a:bodyPr/>
          <a:lstStyle/>
          <a:p>
            <a:fld id="{E574BDDD-E77C-4F65-80AE-A2B49D0566BE}" type="datetimeFigureOut">
              <a:rPr lang="en-US" smtClean="0"/>
              <a:t>10/17/2023</a:t>
            </a:fld>
            <a:endParaRPr lang="en-US"/>
          </a:p>
        </p:txBody>
      </p:sp>
      <p:sp>
        <p:nvSpPr>
          <p:cNvPr id="6" name="Footer Placeholder 5">
            <a:extLst>
              <a:ext uri="{FF2B5EF4-FFF2-40B4-BE49-F238E27FC236}">
                <a16:creationId xmlns:a16="http://schemas.microsoft.com/office/drawing/2014/main" id="{B714CF7A-3807-4981-82FE-9DFBEED4C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3DDECA-5A1A-4973-9442-C48285448131}"/>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618319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0A80D-F0D5-4D0E-A595-37B132CF96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C3DE0-C588-424F-99AD-81C63CBF6A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A99559-C376-4106-B5B8-DE2548E8B7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EC5DA3-BFFC-4144-9DE2-F9BD5D5548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B6C142-9FBA-441E-A2EE-8A26CD28D1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13BFF5-7AB9-4517-84AF-11B4195E5D87}"/>
              </a:ext>
            </a:extLst>
          </p:cNvPr>
          <p:cNvSpPr>
            <a:spLocks noGrp="1"/>
          </p:cNvSpPr>
          <p:nvPr>
            <p:ph type="dt" sz="half" idx="10"/>
          </p:nvPr>
        </p:nvSpPr>
        <p:spPr/>
        <p:txBody>
          <a:bodyPr/>
          <a:lstStyle/>
          <a:p>
            <a:fld id="{E574BDDD-E77C-4F65-80AE-A2B49D0566BE}" type="datetimeFigureOut">
              <a:rPr lang="en-US" smtClean="0"/>
              <a:t>10/17/2023</a:t>
            </a:fld>
            <a:endParaRPr lang="en-US"/>
          </a:p>
        </p:txBody>
      </p:sp>
      <p:sp>
        <p:nvSpPr>
          <p:cNvPr id="8" name="Footer Placeholder 7">
            <a:extLst>
              <a:ext uri="{FF2B5EF4-FFF2-40B4-BE49-F238E27FC236}">
                <a16:creationId xmlns:a16="http://schemas.microsoft.com/office/drawing/2014/main" id="{64D63660-8C4C-44F0-BB2E-A2E06C0208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585D26-D27D-4780-B4D8-652336F541D3}"/>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657969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7FB5D-6D01-46C3-90E2-6EF7C7DD98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ABEC61-F94D-46EA-93C3-3D29473CCA2D}"/>
              </a:ext>
            </a:extLst>
          </p:cNvPr>
          <p:cNvSpPr>
            <a:spLocks noGrp="1"/>
          </p:cNvSpPr>
          <p:nvPr>
            <p:ph type="dt" sz="half" idx="10"/>
          </p:nvPr>
        </p:nvSpPr>
        <p:spPr/>
        <p:txBody>
          <a:bodyPr/>
          <a:lstStyle/>
          <a:p>
            <a:fld id="{E574BDDD-E77C-4F65-80AE-A2B49D0566BE}" type="datetimeFigureOut">
              <a:rPr lang="en-US" smtClean="0"/>
              <a:t>10/17/2023</a:t>
            </a:fld>
            <a:endParaRPr lang="en-US"/>
          </a:p>
        </p:txBody>
      </p:sp>
      <p:sp>
        <p:nvSpPr>
          <p:cNvPr id="4" name="Footer Placeholder 3">
            <a:extLst>
              <a:ext uri="{FF2B5EF4-FFF2-40B4-BE49-F238E27FC236}">
                <a16:creationId xmlns:a16="http://schemas.microsoft.com/office/drawing/2014/main" id="{4538D31F-B3A3-44A7-BE2E-54CED00163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7FC639-D8CC-4126-AE01-D7ECE4FE3A56}"/>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436103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D11337-DCED-48AE-9781-145604B22134}"/>
              </a:ext>
            </a:extLst>
          </p:cNvPr>
          <p:cNvSpPr>
            <a:spLocks noGrp="1"/>
          </p:cNvSpPr>
          <p:nvPr>
            <p:ph type="dt" sz="half" idx="10"/>
          </p:nvPr>
        </p:nvSpPr>
        <p:spPr/>
        <p:txBody>
          <a:bodyPr/>
          <a:lstStyle/>
          <a:p>
            <a:fld id="{E574BDDD-E77C-4F65-80AE-A2B49D0566BE}" type="datetimeFigureOut">
              <a:rPr lang="en-US" smtClean="0"/>
              <a:t>10/17/2023</a:t>
            </a:fld>
            <a:endParaRPr lang="en-US"/>
          </a:p>
        </p:txBody>
      </p:sp>
      <p:sp>
        <p:nvSpPr>
          <p:cNvPr id="3" name="Footer Placeholder 2">
            <a:extLst>
              <a:ext uri="{FF2B5EF4-FFF2-40B4-BE49-F238E27FC236}">
                <a16:creationId xmlns:a16="http://schemas.microsoft.com/office/drawing/2014/main" id="{B890E84E-2E44-4497-B8AA-769AD7E936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A3588F-8746-4FE0-AB58-50B514C86D3E}"/>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046530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E9AD-7C5B-43BF-BC81-663C3B7F41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CB248D-04F1-4ACE-8F99-0844D0618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034B85-1772-4F38-A7E7-EB8B511E6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4CC1-4267-4CC4-88D6-3A28AFF5E728}"/>
              </a:ext>
            </a:extLst>
          </p:cNvPr>
          <p:cNvSpPr>
            <a:spLocks noGrp="1"/>
          </p:cNvSpPr>
          <p:nvPr>
            <p:ph type="dt" sz="half" idx="10"/>
          </p:nvPr>
        </p:nvSpPr>
        <p:spPr/>
        <p:txBody>
          <a:bodyPr/>
          <a:lstStyle/>
          <a:p>
            <a:fld id="{E574BDDD-E77C-4F65-80AE-A2B49D0566BE}" type="datetimeFigureOut">
              <a:rPr lang="en-US" smtClean="0"/>
              <a:t>10/17/2023</a:t>
            </a:fld>
            <a:endParaRPr lang="en-US"/>
          </a:p>
        </p:txBody>
      </p:sp>
      <p:sp>
        <p:nvSpPr>
          <p:cNvPr id="6" name="Footer Placeholder 5">
            <a:extLst>
              <a:ext uri="{FF2B5EF4-FFF2-40B4-BE49-F238E27FC236}">
                <a16:creationId xmlns:a16="http://schemas.microsoft.com/office/drawing/2014/main" id="{9E7253FA-41D5-46A5-8FA6-3BB510DA9C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5524AA-7B5D-4D45-A1D6-B2C17247F472}"/>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61869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1104-3193-4DE3-9579-D9AA8F0EF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F3E60D-5591-47FB-8383-3CF2A6D2F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93396-1B46-429A-A1C7-6319CC46E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3BB73A-2A95-4544-9F11-6D8DF3A138CD}"/>
              </a:ext>
            </a:extLst>
          </p:cNvPr>
          <p:cNvSpPr>
            <a:spLocks noGrp="1"/>
          </p:cNvSpPr>
          <p:nvPr>
            <p:ph type="dt" sz="half" idx="10"/>
          </p:nvPr>
        </p:nvSpPr>
        <p:spPr/>
        <p:txBody>
          <a:bodyPr/>
          <a:lstStyle/>
          <a:p>
            <a:fld id="{E574BDDD-E77C-4F65-80AE-A2B49D0566BE}" type="datetimeFigureOut">
              <a:rPr lang="en-US" smtClean="0"/>
              <a:t>10/17/2023</a:t>
            </a:fld>
            <a:endParaRPr lang="en-US"/>
          </a:p>
        </p:txBody>
      </p:sp>
      <p:sp>
        <p:nvSpPr>
          <p:cNvPr id="6" name="Footer Placeholder 5">
            <a:extLst>
              <a:ext uri="{FF2B5EF4-FFF2-40B4-BE49-F238E27FC236}">
                <a16:creationId xmlns:a16="http://schemas.microsoft.com/office/drawing/2014/main" id="{44582299-81B8-4894-B8B7-C1A0EF0D8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0117A-21AA-4F59-A2B7-7BC19EB7D36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826859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17E4F-9347-44CD-9477-1AF2334B84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BCF40D-687B-4129-846D-C33C3CF7D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5B308-7023-40D0-A9D7-0A50FDE281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4BDDD-E77C-4F65-80AE-A2B49D0566BE}" type="datetimeFigureOut">
              <a:rPr lang="en-US" smtClean="0"/>
              <a:t>10/17/2023</a:t>
            </a:fld>
            <a:endParaRPr lang="en-US"/>
          </a:p>
        </p:txBody>
      </p:sp>
      <p:sp>
        <p:nvSpPr>
          <p:cNvPr id="5" name="Footer Placeholder 4">
            <a:extLst>
              <a:ext uri="{FF2B5EF4-FFF2-40B4-BE49-F238E27FC236}">
                <a16:creationId xmlns:a16="http://schemas.microsoft.com/office/drawing/2014/main" id="{C5B94102-7A5A-4E11-ABC2-D0BBAAF8E0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30775C-EC89-455E-B408-FFCE8D86FA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2593387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Electronic circuit board with processor">
            <a:extLst>
              <a:ext uri="{FF2B5EF4-FFF2-40B4-BE49-F238E27FC236}">
                <a16:creationId xmlns:a16="http://schemas.microsoft.com/office/drawing/2014/main" id="{5FB8DAAF-147C-60E5-19A1-E10366EA2A9D}"/>
              </a:ext>
            </a:extLst>
          </p:cNvPr>
          <p:cNvPicPr>
            <a:picLocks noChangeAspect="1"/>
          </p:cNvPicPr>
          <p:nvPr/>
        </p:nvPicPr>
        <p:blipFill rotWithShape="1">
          <a:blip r:embed="rId2">
            <a:alphaModFix/>
          </a:blip>
          <a:srcRect l="11515" r="11513" b="-1"/>
          <a:stretch/>
        </p:blipFill>
        <p:spPr>
          <a:xfrm>
            <a:off x="4283902" y="10"/>
            <a:ext cx="7908098" cy="6857992"/>
          </a:xfrm>
          <a:prstGeom prst="rect">
            <a:avLst/>
          </a:prstGeom>
        </p:spPr>
      </p:pic>
      <p:sp>
        <p:nvSpPr>
          <p:cNvPr id="66" name="Rectangle 65">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98311" y="3851495"/>
            <a:ext cx="5505449" cy="2387600"/>
          </a:xfrm>
        </p:spPr>
        <p:txBody>
          <a:bodyPr>
            <a:noAutofit/>
          </a:bodyPr>
          <a:lstStyle/>
          <a:p>
            <a:pPr algn="l"/>
            <a:br>
              <a:rPr lang="en-US" sz="2400" b="1" dirty="0">
                <a:solidFill>
                  <a:schemeClr val="bg1"/>
                </a:solidFill>
              </a:rPr>
            </a:br>
            <a:r>
              <a:rPr lang="en-US" sz="2400" b="1" dirty="0">
                <a:solidFill>
                  <a:schemeClr val="bg1"/>
                </a:solidFill>
              </a:rPr>
              <a:t>Creating a Multiple Traffic Light Controller with a Cross Walk and an Emergency Buzzer with SMART sensor</a:t>
            </a:r>
            <a:br>
              <a:rPr lang="en-US" sz="2400" b="1" dirty="0">
                <a:solidFill>
                  <a:schemeClr val="bg1"/>
                </a:solidFill>
              </a:rPr>
            </a:br>
            <a:br>
              <a:rPr lang="en-US" sz="2400" b="1" dirty="0">
                <a:solidFill>
                  <a:schemeClr val="bg1"/>
                </a:solidFill>
              </a:rPr>
            </a:br>
            <a:r>
              <a:rPr lang="en-US" sz="2400" b="1" dirty="0">
                <a:solidFill>
                  <a:schemeClr val="bg1"/>
                </a:solidFill>
              </a:rPr>
              <a:t>Cody Kyser</a:t>
            </a:r>
            <a:br>
              <a:rPr lang="en-US" sz="2400" b="1" dirty="0">
                <a:solidFill>
                  <a:schemeClr val="bg1"/>
                </a:solidFill>
              </a:rPr>
            </a:br>
            <a:endParaRPr lang="en-US" sz="2400" b="1" dirty="0">
              <a:solidFill>
                <a:schemeClr val="bg1"/>
              </a:solidFill>
            </a:endParaRP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128585" y="399449"/>
            <a:ext cx="5505449" cy="1655762"/>
          </a:xfrm>
        </p:spPr>
        <p:txBody>
          <a:bodyPr>
            <a:noAutofit/>
          </a:bodyPr>
          <a:lstStyle/>
          <a:p>
            <a:pPr algn="l"/>
            <a:r>
              <a:rPr lang="en-US" sz="6000" b="1" dirty="0">
                <a:solidFill>
                  <a:schemeClr val="bg1"/>
                </a:solidFill>
              </a:rPr>
              <a:t>CEIS 114</a:t>
            </a:r>
            <a:br>
              <a:rPr lang="en-US" sz="6000" b="1" dirty="0">
                <a:solidFill>
                  <a:schemeClr val="bg1"/>
                </a:solidFill>
              </a:rPr>
            </a:br>
            <a:r>
              <a:rPr lang="en-US" sz="6000" b="1" dirty="0">
                <a:solidFill>
                  <a:schemeClr val="bg1"/>
                </a:solidFill>
              </a:rPr>
              <a:t>Final Project Component</a:t>
            </a:r>
          </a:p>
        </p:txBody>
      </p:sp>
      <p:cxnSp>
        <p:nvCxnSpPr>
          <p:cNvPr id="68" name="Straight Connector 67">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752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2" descr="Light trails of traffic at night">
            <a:extLst>
              <a:ext uri="{FF2B5EF4-FFF2-40B4-BE49-F238E27FC236}">
                <a16:creationId xmlns:a16="http://schemas.microsoft.com/office/drawing/2014/main" id="{E69A7D97-D36C-2292-A6AB-6431D55905BB}"/>
              </a:ext>
            </a:extLst>
          </p:cNvPr>
          <p:cNvPicPr>
            <a:picLocks noChangeAspect="1"/>
          </p:cNvPicPr>
          <p:nvPr/>
        </p:nvPicPr>
        <p:blipFill rotWithShape="1">
          <a:blip r:embed="rId2"/>
          <a:srcRect l="8840" r="19228" b="-1"/>
          <a:stretch/>
        </p:blipFill>
        <p:spPr>
          <a:xfrm>
            <a:off x="20" y="10"/>
            <a:ext cx="7390243" cy="6857990"/>
          </a:xfrm>
          <a:prstGeom prst="rect">
            <a:avLst/>
          </a:prstGeom>
        </p:spPr>
      </p:pic>
      <p:sp>
        <p:nvSpPr>
          <p:cNvPr id="22" name="Rectangle 16">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Rectangle 20">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Content Placeholder 2">
            <a:extLst>
              <a:ext uri="{FF2B5EF4-FFF2-40B4-BE49-F238E27FC236}">
                <a16:creationId xmlns:a16="http://schemas.microsoft.com/office/drawing/2014/main" id="{5BE3570E-61ED-4941-84B3-B50CBB939BEC}"/>
              </a:ext>
            </a:extLst>
          </p:cNvPr>
          <p:cNvSpPr>
            <a:spLocks noGrp="1"/>
          </p:cNvSpPr>
          <p:nvPr>
            <p:ph idx="1"/>
          </p:nvPr>
        </p:nvSpPr>
        <p:spPr>
          <a:xfrm>
            <a:off x="7851378" y="1779261"/>
            <a:ext cx="3898662" cy="3447832"/>
          </a:xfrm>
        </p:spPr>
        <p:txBody>
          <a:bodyPr anchor="t">
            <a:noAutofit/>
          </a:bodyPr>
          <a:lstStyle/>
          <a:p>
            <a:pPr marL="0" indent="0" algn="ctr">
              <a:buNone/>
            </a:pPr>
            <a:r>
              <a:rPr lang="en-US" sz="6000" b="1" dirty="0"/>
              <a:t>CREATING MULTIPLE TRAFFIC LIGHTS</a:t>
            </a:r>
          </a:p>
        </p:txBody>
      </p:sp>
    </p:spTree>
    <p:extLst>
      <p:ext uri="{BB962C8B-B14F-4D97-AF65-F5344CB8AC3E}">
        <p14:creationId xmlns:p14="http://schemas.microsoft.com/office/powerpoint/2010/main" val="2486312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B337C2F-F4B9-764C-45E5-86A1306E17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76" y="5338644"/>
            <a:ext cx="12202176" cy="1519355"/>
            <a:chOff x="-10176" y="5338644"/>
            <a:chExt cx="12202176" cy="1519355"/>
          </a:xfrm>
        </p:grpSpPr>
        <p:sp>
          <p:nvSpPr>
            <p:cNvPr id="12" name="Rectangle 11">
              <a:extLst>
                <a:ext uri="{FF2B5EF4-FFF2-40B4-BE49-F238E27FC236}">
                  <a16:creationId xmlns:a16="http://schemas.microsoft.com/office/drawing/2014/main" id="{DE1E11FF-4A87-A65F-DAEC-E20057A3F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5331238" y="-2767"/>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19AAC3-64F6-CEDF-0B56-5C0C6BD3C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8906919" y="3566802"/>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0DE637-E8FB-63A7-A5E2-E28DBE1A41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V="1">
              <a:off x="3921534" y="1406934"/>
              <a:ext cx="1519355" cy="9382775"/>
            </a:xfrm>
            <a:prstGeom prst="rect">
              <a:avLst/>
            </a:prstGeom>
            <a:gradFill>
              <a:gsLst>
                <a:gs pos="29000">
                  <a:schemeClr val="accent5">
                    <a:lumMod val="60000"/>
                    <a:lumOff val="40000"/>
                    <a:alpha val="0"/>
                  </a:schemeClr>
                </a:gs>
                <a:gs pos="100000">
                  <a:schemeClr val="accent5">
                    <a:lumMod val="7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54F199B-B96E-4FE6-83CE-CC7AD84AE9D2}"/>
              </a:ext>
            </a:extLst>
          </p:cNvPr>
          <p:cNvSpPr>
            <a:spLocks noGrp="1"/>
          </p:cNvSpPr>
          <p:nvPr>
            <p:ph type="title"/>
          </p:nvPr>
        </p:nvSpPr>
        <p:spPr>
          <a:xfrm>
            <a:off x="838200" y="5595614"/>
            <a:ext cx="11195304" cy="913975"/>
          </a:xfrm>
        </p:spPr>
        <p:txBody>
          <a:bodyPr vert="horz" lIns="91440" tIns="45720" rIns="91440" bIns="45720" rtlCol="0" anchor="ctr">
            <a:normAutofit fontScale="90000"/>
          </a:bodyPr>
          <a:lstStyle/>
          <a:p>
            <a:pPr algn="ctr"/>
            <a:r>
              <a:rPr lang="en-US" sz="4900" b="1" dirty="0">
                <a:solidFill>
                  <a:srgbClr val="FFFFFF"/>
                </a:solidFill>
              </a:rPr>
              <a:t>PICTURE OF CIRCUIT WITH WORKING LEDs</a:t>
            </a:r>
            <a:br>
              <a:rPr lang="en-US" sz="2700" b="1" dirty="0">
                <a:solidFill>
                  <a:srgbClr val="FFFFFF"/>
                </a:solidFill>
              </a:rPr>
            </a:br>
            <a:endParaRPr lang="en-US" sz="2700" b="1" dirty="0">
              <a:solidFill>
                <a:srgbClr val="FFFFFF"/>
              </a:solidFill>
            </a:endParaRPr>
          </a:p>
        </p:txBody>
      </p:sp>
      <p:pic>
        <p:nvPicPr>
          <p:cNvPr id="6" name="Picture 5">
            <a:extLst>
              <a:ext uri="{FF2B5EF4-FFF2-40B4-BE49-F238E27FC236}">
                <a16:creationId xmlns:a16="http://schemas.microsoft.com/office/drawing/2014/main" id="{6D033DD0-A483-E789-7E4F-5B6B4C0F305E}"/>
              </a:ext>
            </a:extLst>
          </p:cNvPr>
          <p:cNvPicPr>
            <a:picLocks noChangeAspect="1"/>
          </p:cNvPicPr>
          <p:nvPr/>
        </p:nvPicPr>
        <p:blipFill>
          <a:blip r:embed="rId2"/>
          <a:stretch>
            <a:fillRect/>
          </a:stretch>
        </p:blipFill>
        <p:spPr>
          <a:xfrm>
            <a:off x="885177" y="1702548"/>
            <a:ext cx="5082847" cy="2015908"/>
          </a:xfrm>
          <a:prstGeom prst="rect">
            <a:avLst/>
          </a:prstGeom>
        </p:spPr>
      </p:pic>
      <p:pic>
        <p:nvPicPr>
          <p:cNvPr id="4" name="Content Placeholder 3">
            <a:extLst>
              <a:ext uri="{FF2B5EF4-FFF2-40B4-BE49-F238E27FC236}">
                <a16:creationId xmlns:a16="http://schemas.microsoft.com/office/drawing/2014/main" id="{D893CB04-C8F9-4F3C-B260-9EA6C0D80455}"/>
              </a:ext>
            </a:extLst>
          </p:cNvPr>
          <p:cNvPicPr>
            <a:picLocks noGrp="1" noChangeAspect="1"/>
          </p:cNvPicPr>
          <p:nvPr>
            <p:ph idx="1"/>
          </p:nvPr>
        </p:nvPicPr>
        <p:blipFill>
          <a:blip r:embed="rId3"/>
          <a:stretch>
            <a:fillRect/>
          </a:stretch>
        </p:blipFill>
        <p:spPr>
          <a:xfrm rot="16200000">
            <a:off x="6552219" y="-328241"/>
            <a:ext cx="5311542" cy="5968023"/>
          </a:xfrm>
          <a:prstGeom prst="rect">
            <a:avLst/>
          </a:prstGeom>
        </p:spPr>
      </p:pic>
    </p:spTree>
    <p:extLst>
      <p:ext uri="{BB962C8B-B14F-4D97-AF65-F5344CB8AC3E}">
        <p14:creationId xmlns:p14="http://schemas.microsoft.com/office/powerpoint/2010/main" val="2158349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4" name="Rectangle 13">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4E3FF8E-C19E-D60C-B60E-3C0E4C0FDAC4}"/>
              </a:ext>
            </a:extLst>
          </p:cNvPr>
          <p:cNvSpPr>
            <a:spLocks noGrp="1"/>
          </p:cNvSpPr>
          <p:nvPr>
            <p:ph type="title"/>
          </p:nvPr>
        </p:nvSpPr>
        <p:spPr>
          <a:xfrm>
            <a:off x="755484" y="739835"/>
            <a:ext cx="3702580" cy="1616203"/>
          </a:xfrm>
        </p:spPr>
        <p:txBody>
          <a:bodyPr vert="horz" lIns="91440" tIns="45720" rIns="91440" bIns="45720" rtlCol="0" anchor="b">
            <a:noAutofit/>
          </a:bodyPr>
          <a:lstStyle/>
          <a:p>
            <a:pPr algn="ctr"/>
            <a:r>
              <a:rPr lang="en-US" sz="4000" b="1" kern="1200" dirty="0">
                <a:solidFill>
                  <a:srgbClr val="FFFFFF"/>
                </a:solidFill>
                <a:latin typeface="+mj-lt"/>
                <a:ea typeface="+mj-ea"/>
                <a:cs typeface="+mj-cs"/>
              </a:rPr>
              <a:t>Screenshot of code in Arduino IDE</a:t>
            </a:r>
          </a:p>
        </p:txBody>
      </p:sp>
      <p:sp>
        <p:nvSpPr>
          <p:cNvPr id="8" name="TextBox 7">
            <a:extLst>
              <a:ext uri="{FF2B5EF4-FFF2-40B4-BE49-F238E27FC236}">
                <a16:creationId xmlns:a16="http://schemas.microsoft.com/office/drawing/2014/main" id="{1DD83365-9AA9-A879-2F15-E262D807DBFF}"/>
              </a:ext>
            </a:extLst>
          </p:cNvPr>
          <p:cNvSpPr txBox="1"/>
          <p:nvPr/>
        </p:nvSpPr>
        <p:spPr>
          <a:xfrm>
            <a:off x="731974" y="3565540"/>
            <a:ext cx="3702579" cy="3524823"/>
          </a:xfrm>
          <a:prstGeom prst="rect">
            <a:avLst/>
          </a:prstGeom>
        </p:spPr>
        <p:txBody>
          <a:bodyPr vert="horz" lIns="91440" tIns="45720" rIns="91440" bIns="45720" rtlCol="0">
            <a:normAutofit/>
          </a:bodyPr>
          <a:lstStyle/>
          <a:p>
            <a:pPr marL="0" marR="0" lvl="0" indent="-228600" algn="ctr" fontAlgn="auto">
              <a:lnSpc>
                <a:spcPct val="90000"/>
              </a:lnSpc>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dirty="0">
                <a:ln>
                  <a:noFill/>
                </a:ln>
                <a:solidFill>
                  <a:srgbClr val="FFFFFF"/>
                </a:solidFill>
                <a:effectLst/>
                <a:uLnTx/>
                <a:uFillTx/>
              </a:rPr>
              <a:t>Screenshot of code in Arduino IDE for two traffic lights showing my name in the comment.</a:t>
            </a:r>
            <a:endParaRPr kumimoji="0" lang="en-US" sz="2000" b="1" i="0" u="none" strike="noStrike" cap="none" spc="0" normalizeH="0" baseline="0" noProof="0" dirty="0">
              <a:ln>
                <a:noFill/>
              </a:ln>
              <a:solidFill>
                <a:srgbClr val="FFFFFF"/>
              </a:solidFill>
              <a:effectLst/>
              <a:uLnTx/>
              <a:uFillTx/>
            </a:endParaRPr>
          </a:p>
        </p:txBody>
      </p:sp>
      <p:pic>
        <p:nvPicPr>
          <p:cNvPr id="4" name="Content Placeholder 3">
            <a:extLst>
              <a:ext uri="{FF2B5EF4-FFF2-40B4-BE49-F238E27FC236}">
                <a16:creationId xmlns:a16="http://schemas.microsoft.com/office/drawing/2014/main" id="{B8057D93-D94D-433D-B019-122ADA1A5613}"/>
              </a:ext>
            </a:extLst>
          </p:cNvPr>
          <p:cNvPicPr>
            <a:picLocks noGrp="1" noChangeAspect="1"/>
          </p:cNvPicPr>
          <p:nvPr>
            <p:ph idx="1"/>
          </p:nvPr>
        </p:nvPicPr>
        <p:blipFill>
          <a:blip r:embed="rId2"/>
          <a:stretch>
            <a:fillRect/>
          </a:stretch>
        </p:blipFill>
        <p:spPr>
          <a:xfrm>
            <a:off x="5194040" y="814659"/>
            <a:ext cx="7013901" cy="5260428"/>
          </a:xfrm>
          <a:prstGeom prst="rect">
            <a:avLst/>
          </a:prstGeom>
        </p:spPr>
      </p:pic>
    </p:spTree>
    <p:extLst>
      <p:ext uri="{BB962C8B-B14F-4D97-AF65-F5344CB8AC3E}">
        <p14:creationId xmlns:p14="http://schemas.microsoft.com/office/powerpoint/2010/main" val="3212327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1B66A6E-CE8D-4126-8619-3AFD300B42E4}"/>
              </a:ext>
            </a:extLst>
          </p:cNvPr>
          <p:cNvPicPr>
            <a:picLocks noChangeAspect="1"/>
          </p:cNvPicPr>
          <p:nvPr/>
        </p:nvPicPr>
        <p:blipFill rotWithShape="1">
          <a:blip r:embed="rId2"/>
          <a:srcRect l="22" r="1" b="1"/>
          <a:stretch/>
        </p:blipFill>
        <p:spPr>
          <a:xfrm>
            <a:off x="0" y="1666568"/>
            <a:ext cx="6106195" cy="5191432"/>
          </a:xfrm>
          <a:prstGeom prst="rect">
            <a:avLst/>
          </a:prstGeom>
        </p:spPr>
      </p:pic>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913FBE-E158-4302-9F2C-48A67BF42A73}"/>
              </a:ext>
            </a:extLst>
          </p:cNvPr>
          <p:cNvSpPr>
            <a:spLocks noGrp="1"/>
          </p:cNvSpPr>
          <p:nvPr>
            <p:ph idx="1"/>
          </p:nvPr>
        </p:nvSpPr>
        <p:spPr>
          <a:xfrm>
            <a:off x="6803408" y="2249766"/>
            <a:ext cx="4550391" cy="4070303"/>
          </a:xfrm>
        </p:spPr>
        <p:txBody>
          <a:bodyPr anchor="ctr">
            <a:normAutofit/>
          </a:bodyPr>
          <a:lstStyle/>
          <a:p>
            <a:pPr marL="0" indent="0" algn="ctr">
              <a:buNone/>
            </a:pPr>
            <a:r>
              <a:rPr lang="en-US" sz="6000" b="1" dirty="0"/>
              <a:t>ADDING A CROSSWALK BUTTON</a:t>
            </a:r>
          </a:p>
        </p:txBody>
      </p:sp>
    </p:spTree>
    <p:extLst>
      <p:ext uri="{BB962C8B-B14F-4D97-AF65-F5344CB8AC3E}">
        <p14:creationId xmlns:p14="http://schemas.microsoft.com/office/powerpoint/2010/main" val="1482477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B337C2F-F4B9-764C-45E5-86A1306E17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76" y="5338644"/>
            <a:ext cx="12202176" cy="1519355"/>
            <a:chOff x="-10176" y="5338644"/>
            <a:chExt cx="12202176" cy="1519355"/>
          </a:xfrm>
        </p:grpSpPr>
        <p:sp>
          <p:nvSpPr>
            <p:cNvPr id="21" name="Rectangle 20">
              <a:extLst>
                <a:ext uri="{FF2B5EF4-FFF2-40B4-BE49-F238E27FC236}">
                  <a16:creationId xmlns:a16="http://schemas.microsoft.com/office/drawing/2014/main" id="{DE1E11FF-4A87-A65F-DAEC-E20057A3F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5331238" y="-2767"/>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719AAC3-64F6-CEDF-0B56-5C0C6BD3C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8906919" y="3566802"/>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A0DE637-E8FB-63A7-A5E2-E28DBE1A41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V="1">
              <a:off x="3921534" y="1406934"/>
              <a:ext cx="1519355" cy="9382775"/>
            </a:xfrm>
            <a:prstGeom prst="rect">
              <a:avLst/>
            </a:prstGeom>
            <a:gradFill>
              <a:gsLst>
                <a:gs pos="29000">
                  <a:schemeClr val="accent5">
                    <a:lumMod val="60000"/>
                    <a:lumOff val="40000"/>
                    <a:alpha val="0"/>
                  </a:schemeClr>
                </a:gs>
                <a:gs pos="100000">
                  <a:schemeClr val="accent5">
                    <a:lumMod val="7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9734687-89F7-4689-934A-7D2D955D7840}"/>
              </a:ext>
            </a:extLst>
          </p:cNvPr>
          <p:cNvSpPr>
            <a:spLocks noGrp="1"/>
          </p:cNvSpPr>
          <p:nvPr>
            <p:ph type="title"/>
          </p:nvPr>
        </p:nvSpPr>
        <p:spPr>
          <a:xfrm>
            <a:off x="838199" y="5595614"/>
            <a:ext cx="10849303" cy="913975"/>
          </a:xfrm>
        </p:spPr>
        <p:txBody>
          <a:bodyPr vert="horz" lIns="91440" tIns="45720" rIns="91440" bIns="45720" rtlCol="0" anchor="ctr">
            <a:noAutofit/>
          </a:bodyPr>
          <a:lstStyle/>
          <a:p>
            <a:pPr algn="ctr"/>
            <a:r>
              <a:rPr lang="en-US" b="1" dirty="0">
                <a:solidFill>
                  <a:srgbClr val="FFFFFF"/>
                </a:solidFill>
              </a:rPr>
              <a:t>Picture of Circuit with Working LEDs</a:t>
            </a:r>
            <a:br>
              <a:rPr lang="en-US" b="1" dirty="0">
                <a:solidFill>
                  <a:srgbClr val="FFFFFF"/>
                </a:solidFill>
              </a:rPr>
            </a:br>
            <a:endParaRPr lang="en-US" b="1" dirty="0">
              <a:solidFill>
                <a:srgbClr val="FFFFFF"/>
              </a:solidFill>
            </a:endParaRPr>
          </a:p>
        </p:txBody>
      </p:sp>
      <p:pic>
        <p:nvPicPr>
          <p:cNvPr id="7" name="Picture 6">
            <a:extLst>
              <a:ext uri="{FF2B5EF4-FFF2-40B4-BE49-F238E27FC236}">
                <a16:creationId xmlns:a16="http://schemas.microsoft.com/office/drawing/2014/main" id="{82FDA0EC-07A3-B630-C77F-9B7E3B5017E8}"/>
              </a:ext>
            </a:extLst>
          </p:cNvPr>
          <p:cNvPicPr>
            <a:picLocks noChangeAspect="1"/>
          </p:cNvPicPr>
          <p:nvPr/>
        </p:nvPicPr>
        <p:blipFill>
          <a:blip r:embed="rId2"/>
          <a:stretch>
            <a:fillRect/>
          </a:stretch>
        </p:blipFill>
        <p:spPr>
          <a:xfrm>
            <a:off x="885177" y="1553684"/>
            <a:ext cx="5082847" cy="2649967"/>
          </a:xfrm>
          <a:prstGeom prst="rect">
            <a:avLst/>
          </a:prstGeom>
        </p:spPr>
      </p:pic>
      <p:pic>
        <p:nvPicPr>
          <p:cNvPr id="4" name="Content Placeholder 3">
            <a:extLst>
              <a:ext uri="{FF2B5EF4-FFF2-40B4-BE49-F238E27FC236}">
                <a16:creationId xmlns:a16="http://schemas.microsoft.com/office/drawing/2014/main" id="{6BB1BBB9-5893-4DF6-9F96-F2575BC67E21}"/>
              </a:ext>
            </a:extLst>
          </p:cNvPr>
          <p:cNvPicPr>
            <a:picLocks noGrp="1" noChangeAspect="1"/>
          </p:cNvPicPr>
          <p:nvPr>
            <p:ph idx="1"/>
          </p:nvPr>
        </p:nvPicPr>
        <p:blipFill>
          <a:blip r:embed="rId3"/>
          <a:stretch>
            <a:fillRect/>
          </a:stretch>
        </p:blipFill>
        <p:spPr>
          <a:xfrm>
            <a:off x="7977353" y="0"/>
            <a:ext cx="4214648" cy="5351936"/>
          </a:xfrm>
          <a:prstGeom prst="rect">
            <a:avLst/>
          </a:prstGeom>
        </p:spPr>
      </p:pic>
    </p:spTree>
    <p:extLst>
      <p:ext uri="{BB962C8B-B14F-4D97-AF65-F5344CB8AC3E}">
        <p14:creationId xmlns:p14="http://schemas.microsoft.com/office/powerpoint/2010/main" val="1890630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6" name="Rectangle 15">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DFD8E75-4212-D278-155A-039FF8D857BF}"/>
              </a:ext>
            </a:extLst>
          </p:cNvPr>
          <p:cNvSpPr>
            <a:spLocks noGrp="1"/>
          </p:cNvSpPr>
          <p:nvPr>
            <p:ph type="title"/>
          </p:nvPr>
        </p:nvSpPr>
        <p:spPr>
          <a:xfrm>
            <a:off x="755484" y="739835"/>
            <a:ext cx="3702580" cy="1616203"/>
          </a:xfrm>
        </p:spPr>
        <p:txBody>
          <a:bodyPr vert="horz" lIns="91440" tIns="45720" rIns="91440" bIns="45720" rtlCol="0" anchor="b">
            <a:noAutofit/>
          </a:bodyPr>
          <a:lstStyle/>
          <a:p>
            <a:pPr algn="ctr"/>
            <a:r>
              <a:rPr lang="en-US" sz="4000" b="1" kern="1200" dirty="0">
                <a:solidFill>
                  <a:srgbClr val="FFFFFF"/>
                </a:solidFill>
                <a:latin typeface="+mj-lt"/>
                <a:ea typeface="+mj-ea"/>
                <a:cs typeface="+mj-cs"/>
              </a:rPr>
              <a:t>Screenshot of code in Arduino IDE</a:t>
            </a:r>
          </a:p>
        </p:txBody>
      </p:sp>
      <p:sp>
        <p:nvSpPr>
          <p:cNvPr id="10" name="TextBox 9">
            <a:extLst>
              <a:ext uri="{FF2B5EF4-FFF2-40B4-BE49-F238E27FC236}">
                <a16:creationId xmlns:a16="http://schemas.microsoft.com/office/drawing/2014/main" id="{2BC5ECED-D6D8-76CF-0CA0-571D855C8AF7}"/>
              </a:ext>
            </a:extLst>
          </p:cNvPr>
          <p:cNvSpPr txBox="1"/>
          <p:nvPr/>
        </p:nvSpPr>
        <p:spPr>
          <a:xfrm>
            <a:off x="731974" y="3583828"/>
            <a:ext cx="3702579" cy="3524823"/>
          </a:xfrm>
          <a:prstGeom prst="rect">
            <a:avLst/>
          </a:prstGeom>
        </p:spPr>
        <p:txBody>
          <a:bodyPr vert="horz" lIns="91440" tIns="45720" rIns="91440" bIns="45720" rtlCol="0">
            <a:normAutofit/>
          </a:bodyPr>
          <a:lstStyle/>
          <a:p>
            <a:pPr indent="-228600" algn="ctr">
              <a:lnSpc>
                <a:spcPct val="90000"/>
              </a:lnSpc>
              <a:spcAft>
                <a:spcPts val="600"/>
              </a:spcAft>
              <a:buFont typeface="Arial" panose="020B0604020202020204" pitchFamily="34" charset="0"/>
              <a:buChar char="•"/>
            </a:pPr>
            <a:r>
              <a:rPr lang="en-US" sz="2000" dirty="0">
                <a:solidFill>
                  <a:srgbClr val="FFFFFF"/>
                </a:solidFill>
              </a:rPr>
              <a:t>Screenshot of code in Arduino IDE showing my name in the comment</a:t>
            </a:r>
          </a:p>
        </p:txBody>
      </p:sp>
      <p:pic>
        <p:nvPicPr>
          <p:cNvPr id="4" name="Content Placeholder 3">
            <a:extLst>
              <a:ext uri="{FF2B5EF4-FFF2-40B4-BE49-F238E27FC236}">
                <a16:creationId xmlns:a16="http://schemas.microsoft.com/office/drawing/2014/main" id="{5B2EC3ED-D2C0-7100-0703-F235E39FDEAF}"/>
              </a:ext>
            </a:extLst>
          </p:cNvPr>
          <p:cNvPicPr>
            <a:picLocks noGrp="1" noChangeAspect="1"/>
          </p:cNvPicPr>
          <p:nvPr>
            <p:ph idx="1"/>
          </p:nvPr>
        </p:nvPicPr>
        <p:blipFill>
          <a:blip r:embed="rId2"/>
          <a:stretch>
            <a:fillRect/>
          </a:stretch>
        </p:blipFill>
        <p:spPr>
          <a:xfrm>
            <a:off x="5194040" y="873123"/>
            <a:ext cx="6997960" cy="5143500"/>
          </a:xfrm>
          <a:prstGeom prst="rect">
            <a:avLst/>
          </a:prstGeom>
        </p:spPr>
      </p:pic>
    </p:spTree>
    <p:extLst>
      <p:ext uri="{BB962C8B-B14F-4D97-AF65-F5344CB8AC3E}">
        <p14:creationId xmlns:p14="http://schemas.microsoft.com/office/powerpoint/2010/main" val="786057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4" name="Rectangle 13">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1E0AD93-CADE-7CDC-4A20-8857B2DEC459}"/>
              </a:ext>
            </a:extLst>
          </p:cNvPr>
          <p:cNvSpPr>
            <a:spLocks noGrp="1"/>
          </p:cNvSpPr>
          <p:nvPr>
            <p:ph type="title"/>
          </p:nvPr>
        </p:nvSpPr>
        <p:spPr>
          <a:xfrm>
            <a:off x="755484" y="739835"/>
            <a:ext cx="3702580" cy="1616203"/>
          </a:xfrm>
        </p:spPr>
        <p:txBody>
          <a:bodyPr vert="horz" lIns="91440" tIns="45720" rIns="91440" bIns="45720" rtlCol="0" anchor="b">
            <a:noAutofit/>
          </a:bodyPr>
          <a:lstStyle/>
          <a:p>
            <a:pPr algn="ctr"/>
            <a:r>
              <a:rPr lang="en-US" sz="4000" b="1" kern="1200" dirty="0">
                <a:solidFill>
                  <a:srgbClr val="FFFFFF"/>
                </a:solidFill>
                <a:latin typeface="+mj-lt"/>
                <a:ea typeface="+mj-ea"/>
                <a:cs typeface="+mj-cs"/>
              </a:rPr>
              <a:t>Screenshot of Serial Monitor in Arduino IDE</a:t>
            </a:r>
          </a:p>
        </p:txBody>
      </p:sp>
      <p:sp>
        <p:nvSpPr>
          <p:cNvPr id="8" name="TextBox 7">
            <a:extLst>
              <a:ext uri="{FF2B5EF4-FFF2-40B4-BE49-F238E27FC236}">
                <a16:creationId xmlns:a16="http://schemas.microsoft.com/office/drawing/2014/main" id="{C1DD801B-646E-705C-887B-0A2A280741F7}"/>
              </a:ext>
            </a:extLst>
          </p:cNvPr>
          <p:cNvSpPr txBox="1"/>
          <p:nvPr/>
        </p:nvSpPr>
        <p:spPr>
          <a:xfrm>
            <a:off x="731974" y="3638692"/>
            <a:ext cx="3702579" cy="3524823"/>
          </a:xfrm>
          <a:prstGeom prst="rect">
            <a:avLst/>
          </a:prstGeom>
        </p:spPr>
        <p:txBody>
          <a:bodyPr vert="horz" lIns="91440" tIns="45720" rIns="91440" bIns="45720" rtlCol="0">
            <a:normAutofit/>
          </a:bodyPr>
          <a:lstStyle/>
          <a:p>
            <a:pPr indent="-228600" algn="ctr">
              <a:lnSpc>
                <a:spcPct val="90000"/>
              </a:lnSpc>
              <a:spcAft>
                <a:spcPts val="600"/>
              </a:spcAft>
              <a:buFont typeface="Arial" panose="020B0604020202020204" pitchFamily="34" charset="0"/>
              <a:buChar char="•"/>
            </a:pPr>
            <a:r>
              <a:rPr lang="en-US" sz="2000" dirty="0">
                <a:solidFill>
                  <a:srgbClr val="FFFFFF"/>
                </a:solidFill>
              </a:rPr>
              <a:t>Screenshot of output in Serial Monitor</a:t>
            </a:r>
            <a:endParaRPr lang="en-US" sz="2000" b="1" dirty="0">
              <a:solidFill>
                <a:srgbClr val="FFFFFF"/>
              </a:solidFill>
            </a:endParaRPr>
          </a:p>
        </p:txBody>
      </p:sp>
      <p:pic>
        <p:nvPicPr>
          <p:cNvPr id="4" name="Content Placeholder 3">
            <a:extLst>
              <a:ext uri="{FF2B5EF4-FFF2-40B4-BE49-F238E27FC236}">
                <a16:creationId xmlns:a16="http://schemas.microsoft.com/office/drawing/2014/main" id="{CF0ABD5A-1EF1-3ACD-BCD0-A3F78CC56008}"/>
              </a:ext>
            </a:extLst>
          </p:cNvPr>
          <p:cNvPicPr>
            <a:picLocks noGrp="1" noChangeAspect="1"/>
          </p:cNvPicPr>
          <p:nvPr>
            <p:ph idx="1"/>
          </p:nvPr>
        </p:nvPicPr>
        <p:blipFill>
          <a:blip r:embed="rId2"/>
          <a:stretch>
            <a:fillRect/>
          </a:stretch>
        </p:blipFill>
        <p:spPr>
          <a:xfrm>
            <a:off x="5981721" y="-25023"/>
            <a:ext cx="5454795" cy="6883023"/>
          </a:xfrm>
          <a:prstGeom prst="rect">
            <a:avLst/>
          </a:prstGeom>
        </p:spPr>
      </p:pic>
    </p:spTree>
    <p:extLst>
      <p:ext uri="{BB962C8B-B14F-4D97-AF65-F5344CB8AC3E}">
        <p14:creationId xmlns:p14="http://schemas.microsoft.com/office/powerpoint/2010/main" val="2961487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95966D-9E39-430A-804B-2F583FB1E296}"/>
              </a:ext>
            </a:extLst>
          </p:cNvPr>
          <p:cNvSpPr>
            <a:spLocks noGrp="1"/>
          </p:cNvSpPr>
          <p:nvPr>
            <p:ph idx="1"/>
          </p:nvPr>
        </p:nvSpPr>
        <p:spPr>
          <a:xfrm>
            <a:off x="876692" y="2533476"/>
            <a:ext cx="5479719" cy="3447832"/>
          </a:xfrm>
        </p:spPr>
        <p:txBody>
          <a:bodyPr anchor="t">
            <a:normAutofit/>
          </a:bodyPr>
          <a:lstStyle/>
          <a:p>
            <a:pPr marL="0" indent="0" algn="ctr">
              <a:buNone/>
            </a:pPr>
            <a:r>
              <a:rPr lang="en-US" sz="6000" b="1" dirty="0"/>
              <a:t>ADDING A BUZZER AND LCD DISPLAY</a:t>
            </a:r>
          </a:p>
        </p:txBody>
      </p:sp>
      <p:pic>
        <p:nvPicPr>
          <p:cNvPr id="5" name="Picture 4" descr="Close up of a red, blue and orange LED screen">
            <a:extLst>
              <a:ext uri="{FF2B5EF4-FFF2-40B4-BE49-F238E27FC236}">
                <a16:creationId xmlns:a16="http://schemas.microsoft.com/office/drawing/2014/main" id="{797950A7-1353-5151-428E-AA20B662AA3B}"/>
              </a:ext>
            </a:extLst>
          </p:cNvPr>
          <p:cNvPicPr>
            <a:picLocks noChangeAspect="1"/>
          </p:cNvPicPr>
          <p:nvPr/>
        </p:nvPicPr>
        <p:blipFill rotWithShape="1">
          <a:blip r:embed="rId2"/>
          <a:srcRect l="23808" r="28293" b="-1"/>
          <a:stretch/>
        </p:blipFill>
        <p:spPr>
          <a:xfrm>
            <a:off x="7270812" y="10"/>
            <a:ext cx="4921187" cy="6857990"/>
          </a:xfrm>
          <a:prstGeom prst="rect">
            <a:avLst/>
          </a:prstGeom>
        </p:spPr>
      </p:pic>
      <p:grpSp>
        <p:nvGrpSpPr>
          <p:cNvPr id="9"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67161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3" name="Rectangle 12">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6025B8C-7D09-4DBE-8935-655020B6B9CE}"/>
              </a:ext>
            </a:extLst>
          </p:cNvPr>
          <p:cNvSpPr>
            <a:spLocks noGrp="1"/>
          </p:cNvSpPr>
          <p:nvPr>
            <p:ph type="title"/>
          </p:nvPr>
        </p:nvSpPr>
        <p:spPr>
          <a:xfrm>
            <a:off x="731974" y="218627"/>
            <a:ext cx="3702580" cy="2350837"/>
          </a:xfrm>
        </p:spPr>
        <p:txBody>
          <a:bodyPr vert="horz" lIns="91440" tIns="45720" rIns="91440" bIns="45720" rtlCol="0" anchor="b">
            <a:normAutofit/>
          </a:bodyPr>
          <a:lstStyle/>
          <a:p>
            <a:pPr algn="ctr"/>
            <a:r>
              <a:rPr lang="en-US" sz="4000" kern="1200" dirty="0">
                <a:solidFill>
                  <a:srgbClr val="FFFFFF"/>
                </a:solidFill>
                <a:latin typeface="+mj-lt"/>
                <a:ea typeface="+mj-ea"/>
                <a:cs typeface="+mj-cs"/>
              </a:rPr>
              <a:t>Picture of Circuit with Working LEDs and LCD Display</a:t>
            </a:r>
          </a:p>
        </p:txBody>
      </p:sp>
      <p:sp>
        <p:nvSpPr>
          <p:cNvPr id="7" name="TextBox 6">
            <a:extLst>
              <a:ext uri="{FF2B5EF4-FFF2-40B4-BE49-F238E27FC236}">
                <a16:creationId xmlns:a16="http://schemas.microsoft.com/office/drawing/2014/main" id="{A4247684-2DF4-9F38-D6B3-71384DAE71B5}"/>
              </a:ext>
            </a:extLst>
          </p:cNvPr>
          <p:cNvSpPr txBox="1"/>
          <p:nvPr/>
        </p:nvSpPr>
        <p:spPr>
          <a:xfrm>
            <a:off x="740279" y="3620404"/>
            <a:ext cx="3702579" cy="352482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solidFill>
                  <a:srgbClr val="FFFFFF"/>
                </a:solidFill>
              </a:rPr>
              <a:t>ESP 32 Board</a:t>
            </a:r>
          </a:p>
          <a:p>
            <a:pPr indent="-228600">
              <a:lnSpc>
                <a:spcPct val="90000"/>
              </a:lnSpc>
              <a:spcAft>
                <a:spcPts val="600"/>
              </a:spcAft>
              <a:buFont typeface="Arial" panose="020B0604020202020204" pitchFamily="34" charset="0"/>
              <a:buChar char="•"/>
            </a:pPr>
            <a:r>
              <a:rPr lang="en-US" sz="2000" dirty="0">
                <a:solidFill>
                  <a:srgbClr val="FFFFFF"/>
                </a:solidFill>
              </a:rPr>
              <a:t>Colored LEDs: Red, Yellow and Green (two sets)</a:t>
            </a:r>
          </a:p>
          <a:p>
            <a:pPr indent="-228600">
              <a:lnSpc>
                <a:spcPct val="90000"/>
              </a:lnSpc>
              <a:spcAft>
                <a:spcPts val="600"/>
              </a:spcAft>
              <a:buFont typeface="Arial" panose="020B0604020202020204" pitchFamily="34" charset="0"/>
              <a:buChar char="•"/>
            </a:pPr>
            <a:r>
              <a:rPr lang="en-US" sz="2000" dirty="0">
                <a:solidFill>
                  <a:srgbClr val="FFFFFF"/>
                </a:solidFill>
              </a:rPr>
              <a:t>220 Ohm Resistors (optional)</a:t>
            </a:r>
          </a:p>
          <a:p>
            <a:pPr indent="-228600">
              <a:lnSpc>
                <a:spcPct val="90000"/>
              </a:lnSpc>
              <a:spcAft>
                <a:spcPts val="600"/>
              </a:spcAft>
              <a:buFont typeface="Arial" panose="020B0604020202020204" pitchFamily="34" charset="0"/>
              <a:buChar char="•"/>
            </a:pPr>
            <a:r>
              <a:rPr lang="en-US" sz="2000" dirty="0">
                <a:solidFill>
                  <a:srgbClr val="FFFFFF"/>
                </a:solidFill>
              </a:rPr>
              <a:t>Push Button</a:t>
            </a:r>
          </a:p>
          <a:p>
            <a:pPr indent="-228600">
              <a:lnSpc>
                <a:spcPct val="90000"/>
              </a:lnSpc>
              <a:spcAft>
                <a:spcPts val="600"/>
              </a:spcAft>
              <a:buFont typeface="Arial" panose="020B0604020202020204" pitchFamily="34" charset="0"/>
              <a:buChar char="•"/>
            </a:pPr>
            <a:r>
              <a:rPr lang="en-US" sz="2000" dirty="0">
                <a:solidFill>
                  <a:srgbClr val="FFFFFF"/>
                </a:solidFill>
              </a:rPr>
              <a:t>LCD Unit  with Message Display</a:t>
            </a:r>
          </a:p>
          <a:p>
            <a:pPr indent="-228600">
              <a:lnSpc>
                <a:spcPct val="90000"/>
              </a:lnSpc>
              <a:spcAft>
                <a:spcPts val="600"/>
              </a:spcAft>
              <a:buFont typeface="Arial" panose="020B0604020202020204" pitchFamily="34" charset="0"/>
              <a:buChar char="•"/>
            </a:pPr>
            <a:r>
              <a:rPr lang="en-US" sz="2000" dirty="0">
                <a:solidFill>
                  <a:srgbClr val="FFFFFF"/>
                </a:solidFill>
              </a:rPr>
              <a:t>Wires</a:t>
            </a:r>
          </a:p>
          <a:p>
            <a:pPr indent="-228600">
              <a:lnSpc>
                <a:spcPct val="90000"/>
              </a:lnSpc>
              <a:spcAft>
                <a:spcPts val="600"/>
              </a:spcAft>
              <a:buFont typeface="Arial" panose="020B0604020202020204" pitchFamily="34" charset="0"/>
              <a:buChar char="•"/>
            </a:pPr>
            <a:r>
              <a:rPr lang="en-US" sz="2000" dirty="0">
                <a:solidFill>
                  <a:srgbClr val="FFFFFF"/>
                </a:solidFill>
              </a:rPr>
              <a:t>Breadboard</a:t>
            </a:r>
          </a:p>
        </p:txBody>
      </p:sp>
      <p:pic>
        <p:nvPicPr>
          <p:cNvPr id="4" name="Content Placeholder 3">
            <a:extLst>
              <a:ext uri="{FF2B5EF4-FFF2-40B4-BE49-F238E27FC236}">
                <a16:creationId xmlns:a16="http://schemas.microsoft.com/office/drawing/2014/main" id="{B888E8F9-46F3-4F1B-9253-6824D9EB51A6}"/>
              </a:ext>
            </a:extLst>
          </p:cNvPr>
          <p:cNvPicPr>
            <a:picLocks noGrp="1" noChangeAspect="1"/>
          </p:cNvPicPr>
          <p:nvPr>
            <p:ph idx="1"/>
          </p:nvPr>
        </p:nvPicPr>
        <p:blipFill>
          <a:blip r:embed="rId2"/>
          <a:stretch>
            <a:fillRect/>
          </a:stretch>
        </p:blipFill>
        <p:spPr>
          <a:xfrm>
            <a:off x="5928632" y="-4616"/>
            <a:ext cx="5708904" cy="6898977"/>
          </a:xfrm>
          <a:prstGeom prst="rect">
            <a:avLst/>
          </a:prstGeom>
        </p:spPr>
      </p:pic>
    </p:spTree>
    <p:extLst>
      <p:ext uri="{BB962C8B-B14F-4D97-AF65-F5344CB8AC3E}">
        <p14:creationId xmlns:p14="http://schemas.microsoft.com/office/powerpoint/2010/main" val="3114905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4" name="Rectangle 13">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89C2995-EBBD-99BF-9936-A1B79DC544BA}"/>
              </a:ext>
            </a:extLst>
          </p:cNvPr>
          <p:cNvSpPr>
            <a:spLocks noGrp="1"/>
          </p:cNvSpPr>
          <p:nvPr>
            <p:ph type="title"/>
          </p:nvPr>
        </p:nvSpPr>
        <p:spPr>
          <a:xfrm>
            <a:off x="755484" y="739835"/>
            <a:ext cx="3702580" cy="1616203"/>
          </a:xfrm>
        </p:spPr>
        <p:txBody>
          <a:bodyPr vert="horz" lIns="91440" tIns="45720" rIns="91440" bIns="45720" rtlCol="0" anchor="b">
            <a:noAutofit/>
          </a:bodyPr>
          <a:lstStyle/>
          <a:p>
            <a:pPr algn="ctr"/>
            <a:r>
              <a:rPr lang="en-US" sz="4000" b="1" kern="1200" dirty="0">
                <a:solidFill>
                  <a:srgbClr val="FFFFFF"/>
                </a:solidFill>
                <a:latin typeface="+mj-lt"/>
                <a:ea typeface="+mj-ea"/>
                <a:cs typeface="+mj-cs"/>
              </a:rPr>
              <a:t>Screenshot of code in Arduino IDE</a:t>
            </a:r>
          </a:p>
        </p:txBody>
      </p:sp>
      <p:sp>
        <p:nvSpPr>
          <p:cNvPr id="8" name="TextBox 7">
            <a:extLst>
              <a:ext uri="{FF2B5EF4-FFF2-40B4-BE49-F238E27FC236}">
                <a16:creationId xmlns:a16="http://schemas.microsoft.com/office/drawing/2014/main" id="{5D8D92EE-0DBD-1ECF-7CDD-6017CDA2AE29}"/>
              </a:ext>
            </a:extLst>
          </p:cNvPr>
          <p:cNvSpPr txBox="1"/>
          <p:nvPr/>
        </p:nvSpPr>
        <p:spPr>
          <a:xfrm>
            <a:off x="740279" y="3853939"/>
            <a:ext cx="3702579" cy="3524823"/>
          </a:xfrm>
          <a:prstGeom prst="rect">
            <a:avLst/>
          </a:prstGeom>
        </p:spPr>
        <p:txBody>
          <a:bodyPr vert="horz" lIns="91440" tIns="45720" rIns="91440" bIns="45720" rtlCol="0">
            <a:normAutofit/>
          </a:bodyPr>
          <a:lstStyle/>
          <a:p>
            <a:pPr indent="-228600" algn="ctr">
              <a:lnSpc>
                <a:spcPct val="90000"/>
              </a:lnSpc>
              <a:spcAft>
                <a:spcPts val="600"/>
              </a:spcAft>
              <a:buFont typeface="Arial" panose="020B0604020202020204" pitchFamily="34" charset="0"/>
              <a:buChar char="•"/>
            </a:pPr>
            <a:r>
              <a:rPr lang="en-US" sz="2000" dirty="0">
                <a:solidFill>
                  <a:srgbClr val="FFFFFF"/>
                </a:solidFill>
              </a:rPr>
              <a:t>Screenshot of code in Arduino IDE showing my name in the comment</a:t>
            </a:r>
          </a:p>
        </p:txBody>
      </p:sp>
      <p:pic>
        <p:nvPicPr>
          <p:cNvPr id="4" name="Content Placeholder 3">
            <a:extLst>
              <a:ext uri="{FF2B5EF4-FFF2-40B4-BE49-F238E27FC236}">
                <a16:creationId xmlns:a16="http://schemas.microsoft.com/office/drawing/2014/main" id="{1CA4FBD3-2DB6-E3CF-AF31-6ED336B706B8}"/>
              </a:ext>
            </a:extLst>
          </p:cNvPr>
          <p:cNvPicPr>
            <a:picLocks noGrp="1" noChangeAspect="1"/>
          </p:cNvPicPr>
          <p:nvPr>
            <p:ph idx="1"/>
          </p:nvPr>
        </p:nvPicPr>
        <p:blipFill>
          <a:blip r:embed="rId2"/>
          <a:stretch>
            <a:fillRect/>
          </a:stretch>
        </p:blipFill>
        <p:spPr>
          <a:xfrm>
            <a:off x="5194040" y="614805"/>
            <a:ext cx="7053128" cy="5660136"/>
          </a:xfrm>
          <a:prstGeom prst="rect">
            <a:avLst/>
          </a:prstGeom>
        </p:spPr>
      </p:pic>
    </p:spTree>
    <p:extLst>
      <p:ext uri="{BB962C8B-B14F-4D97-AF65-F5344CB8AC3E}">
        <p14:creationId xmlns:p14="http://schemas.microsoft.com/office/powerpoint/2010/main" val="801033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2"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9DE5CD-34DA-43D9-8A8B-A0A02D062D72}"/>
              </a:ext>
            </a:extLst>
          </p:cNvPr>
          <p:cNvSpPr>
            <a:spLocks noGrp="1"/>
          </p:cNvSpPr>
          <p:nvPr>
            <p:ph type="title"/>
          </p:nvPr>
        </p:nvSpPr>
        <p:spPr>
          <a:xfrm>
            <a:off x="535503" y="479424"/>
            <a:ext cx="5099501" cy="1624520"/>
          </a:xfrm>
        </p:spPr>
        <p:txBody>
          <a:bodyPr anchor="ctr">
            <a:noAutofit/>
          </a:bodyPr>
          <a:lstStyle/>
          <a:p>
            <a:pPr algn="ctr"/>
            <a:r>
              <a:rPr lang="en-US" sz="6000" b="1" dirty="0"/>
              <a:t>INTRODUCTION</a:t>
            </a:r>
          </a:p>
        </p:txBody>
      </p:sp>
      <p:sp>
        <p:nvSpPr>
          <p:cNvPr id="3" name="Content Placeholder 2">
            <a:extLst>
              <a:ext uri="{FF2B5EF4-FFF2-40B4-BE49-F238E27FC236}">
                <a16:creationId xmlns:a16="http://schemas.microsoft.com/office/drawing/2014/main" id="{7D3B1804-553E-4ED2-8D0B-423EC75C37DC}"/>
              </a:ext>
            </a:extLst>
          </p:cNvPr>
          <p:cNvSpPr>
            <a:spLocks noGrp="1"/>
          </p:cNvSpPr>
          <p:nvPr>
            <p:ph idx="1"/>
          </p:nvPr>
        </p:nvSpPr>
        <p:spPr>
          <a:xfrm>
            <a:off x="761802" y="2765427"/>
            <a:ext cx="4646905" cy="3613149"/>
          </a:xfrm>
        </p:spPr>
        <p:txBody>
          <a:bodyPr anchor="ctr">
            <a:normAutofit/>
          </a:bodyPr>
          <a:lstStyle/>
          <a:p>
            <a:pPr marL="0" indent="0" algn="ctr">
              <a:buNone/>
            </a:pPr>
            <a:r>
              <a:rPr lang="en-US" sz="2000" dirty="0"/>
              <a:t>By utilizing Arduino circuits and components, I was able to successfully create a multi-stoplight circuit. This circuit included a push button, buzzer, motion sensor, and LCD display for a pedestrian crosswalk. Finally, the last component was to integrate an emergency signal to complete the traffic intersection circuit. </a:t>
            </a:r>
          </a:p>
        </p:txBody>
      </p:sp>
      <p:pic>
        <p:nvPicPr>
          <p:cNvPr id="23" name="Picture 4" descr="Electronic circuit board">
            <a:extLst>
              <a:ext uri="{FF2B5EF4-FFF2-40B4-BE49-F238E27FC236}">
                <a16:creationId xmlns:a16="http://schemas.microsoft.com/office/drawing/2014/main" id="{026398F0-B8E9-7A34-34B4-801AF476EE4B}"/>
              </a:ext>
            </a:extLst>
          </p:cNvPr>
          <p:cNvPicPr>
            <a:picLocks noChangeAspect="1"/>
          </p:cNvPicPr>
          <p:nvPr/>
        </p:nvPicPr>
        <p:blipFill rotWithShape="1">
          <a:blip r:embed="rId2"/>
          <a:srcRect l="17384" r="30558" b="1"/>
          <a:stretch/>
        </p:blipFill>
        <p:spPr>
          <a:xfrm>
            <a:off x="6096000" y="1"/>
            <a:ext cx="6102825" cy="6858000"/>
          </a:xfrm>
          <a:prstGeom prst="rect">
            <a:avLst/>
          </a:prstGeom>
        </p:spPr>
      </p:pic>
    </p:spTree>
    <p:extLst>
      <p:ext uri="{BB962C8B-B14F-4D97-AF65-F5344CB8AC3E}">
        <p14:creationId xmlns:p14="http://schemas.microsoft.com/office/powerpoint/2010/main" val="4117539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2" name="Rectangle 11">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89F0FBC-C347-9D46-21A3-C47B1B895903}"/>
              </a:ext>
            </a:extLst>
          </p:cNvPr>
          <p:cNvSpPr>
            <a:spLocks noGrp="1"/>
          </p:cNvSpPr>
          <p:nvPr>
            <p:ph type="title"/>
          </p:nvPr>
        </p:nvSpPr>
        <p:spPr>
          <a:xfrm>
            <a:off x="755484" y="739835"/>
            <a:ext cx="3702580" cy="1616203"/>
          </a:xfrm>
        </p:spPr>
        <p:txBody>
          <a:bodyPr vert="horz" lIns="91440" tIns="45720" rIns="91440" bIns="45720" rtlCol="0" anchor="b">
            <a:noAutofit/>
          </a:bodyPr>
          <a:lstStyle/>
          <a:p>
            <a:pPr algn="ctr"/>
            <a:r>
              <a:rPr lang="en-US" sz="4000" b="1" kern="1200" dirty="0">
                <a:solidFill>
                  <a:srgbClr val="FFFFFF"/>
                </a:solidFill>
                <a:latin typeface="+mj-lt"/>
                <a:ea typeface="+mj-ea"/>
                <a:cs typeface="+mj-cs"/>
              </a:rPr>
              <a:t>Screenshot of Serial Monitor in Arduino IDE</a:t>
            </a:r>
          </a:p>
        </p:txBody>
      </p:sp>
      <p:sp>
        <p:nvSpPr>
          <p:cNvPr id="6" name="TextBox 5">
            <a:extLst>
              <a:ext uri="{FF2B5EF4-FFF2-40B4-BE49-F238E27FC236}">
                <a16:creationId xmlns:a16="http://schemas.microsoft.com/office/drawing/2014/main" id="{35048F2E-054D-245B-5CFA-122DFF46DA7D}"/>
              </a:ext>
            </a:extLst>
          </p:cNvPr>
          <p:cNvSpPr txBox="1"/>
          <p:nvPr/>
        </p:nvSpPr>
        <p:spPr>
          <a:xfrm>
            <a:off x="731974" y="4020230"/>
            <a:ext cx="3702579" cy="3524823"/>
          </a:xfrm>
          <a:prstGeom prst="rect">
            <a:avLst/>
          </a:prstGeom>
        </p:spPr>
        <p:txBody>
          <a:bodyPr vert="horz" lIns="91440" tIns="45720" rIns="91440" bIns="45720" rtlCol="0">
            <a:normAutofit/>
          </a:bodyPr>
          <a:lstStyle/>
          <a:p>
            <a:pPr indent="-228600" algn="ctr">
              <a:lnSpc>
                <a:spcPct val="90000"/>
              </a:lnSpc>
              <a:spcAft>
                <a:spcPts val="600"/>
              </a:spcAft>
              <a:buFont typeface="Arial" panose="020B0604020202020204" pitchFamily="34" charset="0"/>
              <a:buChar char="•"/>
            </a:pPr>
            <a:r>
              <a:rPr lang="en-US" sz="2000" dirty="0">
                <a:solidFill>
                  <a:srgbClr val="FFFFFF"/>
                </a:solidFill>
              </a:rPr>
              <a:t>Screenshot of output in Serial Monitor</a:t>
            </a:r>
          </a:p>
        </p:txBody>
      </p:sp>
      <p:pic>
        <p:nvPicPr>
          <p:cNvPr id="4" name="Content Placeholder 3">
            <a:extLst>
              <a:ext uri="{FF2B5EF4-FFF2-40B4-BE49-F238E27FC236}">
                <a16:creationId xmlns:a16="http://schemas.microsoft.com/office/drawing/2014/main" id="{7655AA48-7DA8-0C9C-34C9-8F5ABE50A1E7}"/>
              </a:ext>
            </a:extLst>
          </p:cNvPr>
          <p:cNvPicPr>
            <a:picLocks noGrp="1" noChangeAspect="1"/>
          </p:cNvPicPr>
          <p:nvPr>
            <p:ph idx="1"/>
          </p:nvPr>
        </p:nvPicPr>
        <p:blipFill>
          <a:blip r:embed="rId2"/>
          <a:stretch>
            <a:fillRect/>
          </a:stretch>
        </p:blipFill>
        <p:spPr>
          <a:xfrm>
            <a:off x="5185746" y="661529"/>
            <a:ext cx="7006254" cy="5534941"/>
          </a:xfrm>
          <a:prstGeom prst="rect">
            <a:avLst/>
          </a:prstGeom>
        </p:spPr>
      </p:pic>
    </p:spTree>
    <p:extLst>
      <p:ext uri="{BB962C8B-B14F-4D97-AF65-F5344CB8AC3E}">
        <p14:creationId xmlns:p14="http://schemas.microsoft.com/office/powerpoint/2010/main" val="77220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ire extinguisher and hose reel in hotel corridor">
            <a:extLst>
              <a:ext uri="{FF2B5EF4-FFF2-40B4-BE49-F238E27FC236}">
                <a16:creationId xmlns:a16="http://schemas.microsoft.com/office/drawing/2014/main" id="{EDC810F9-48B9-36C6-17DA-C708DFDA6F9B}"/>
              </a:ext>
            </a:extLst>
          </p:cNvPr>
          <p:cNvPicPr>
            <a:picLocks noChangeAspect="1"/>
          </p:cNvPicPr>
          <p:nvPr/>
        </p:nvPicPr>
        <p:blipFill rotWithShape="1">
          <a:blip r:embed="rId2"/>
          <a:srcRect l="3587" r="22707" b="-1"/>
          <a:stretch/>
        </p:blipFill>
        <p:spPr>
          <a:xfrm>
            <a:off x="-9886" y="10"/>
            <a:ext cx="7572605" cy="6857990"/>
          </a:xfrm>
          <a:prstGeom prst="rect">
            <a:avLst/>
          </a:prstGeom>
        </p:spPr>
      </p:pic>
      <p:cxnSp>
        <p:nvCxnSpPr>
          <p:cNvPr id="9" name="Straight Connector 8">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2FE806B-2879-4272-88A7-C7B99C3C7F00}"/>
              </a:ext>
            </a:extLst>
          </p:cNvPr>
          <p:cNvSpPr>
            <a:spLocks noGrp="1"/>
          </p:cNvSpPr>
          <p:nvPr>
            <p:ph idx="1"/>
          </p:nvPr>
        </p:nvSpPr>
        <p:spPr>
          <a:xfrm>
            <a:off x="7717536" y="871146"/>
            <a:ext cx="4474464" cy="3599019"/>
          </a:xfrm>
        </p:spPr>
        <p:txBody>
          <a:bodyPr>
            <a:noAutofit/>
          </a:bodyPr>
          <a:lstStyle/>
          <a:p>
            <a:pPr marL="0" indent="0" algn="ctr">
              <a:buNone/>
            </a:pPr>
            <a:r>
              <a:rPr lang="en-US" sz="6000" b="1" dirty="0"/>
              <a:t>ADDING EMERGENCY CONTROL AND MOTION SENSOR</a:t>
            </a:r>
          </a:p>
        </p:txBody>
      </p:sp>
    </p:spTree>
    <p:extLst>
      <p:ext uri="{BB962C8B-B14F-4D97-AF65-F5344CB8AC3E}">
        <p14:creationId xmlns:p14="http://schemas.microsoft.com/office/powerpoint/2010/main" val="3985451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24" name="Rectangle 23">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6" name="Rectangle 25">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40279" y="1675739"/>
            <a:ext cx="3702580" cy="1616203"/>
          </a:xfrm>
        </p:spPr>
        <p:txBody>
          <a:bodyPr vert="horz" lIns="91440" tIns="45720" rIns="91440" bIns="45720" rtlCol="0" anchor="b">
            <a:noAutofit/>
          </a:bodyPr>
          <a:lstStyle/>
          <a:p>
            <a:pPr algn="ctr"/>
            <a:r>
              <a:rPr lang="en-US" sz="4000" b="1" kern="1200" dirty="0">
                <a:solidFill>
                  <a:srgbClr val="FFFFFF"/>
                </a:solidFill>
                <a:latin typeface="+mj-lt"/>
                <a:ea typeface="+mj-ea"/>
                <a:cs typeface="+mj-cs"/>
              </a:rPr>
              <a:t>Screenshot of circuit with working LEDs and LCD display (Building/Operation)</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731974" y="3302631"/>
            <a:ext cx="3702579" cy="3524823"/>
          </a:xfrm>
        </p:spPr>
        <p:txBody>
          <a:bodyPr vert="horz" lIns="91440" tIns="45720" rIns="91440" bIns="45720" rtlCol="0">
            <a:normAutofit/>
          </a:bodyPr>
          <a:lstStyle/>
          <a:p>
            <a:pPr lvl="0" indent="-228600">
              <a:buFont typeface="Arial" panose="020B0604020202020204" pitchFamily="34" charset="0"/>
              <a:buChar char="•"/>
            </a:pPr>
            <a:r>
              <a:rPr lang="en-US" sz="1700" dirty="0">
                <a:solidFill>
                  <a:srgbClr val="FFFFFF"/>
                </a:solidFill>
              </a:rPr>
              <a:t>ESP 32 Board</a:t>
            </a:r>
          </a:p>
          <a:p>
            <a:pPr indent="-228600">
              <a:buFont typeface="Arial" panose="020B0604020202020204" pitchFamily="34" charset="0"/>
              <a:buChar char="•"/>
            </a:pPr>
            <a:r>
              <a:rPr lang="en-US" sz="1700" dirty="0">
                <a:solidFill>
                  <a:srgbClr val="FFFFFF"/>
                </a:solidFill>
              </a:rPr>
              <a:t>Colored LEDs: Red, Yellow and Green (two sets)</a:t>
            </a:r>
          </a:p>
          <a:p>
            <a:pPr indent="-228600">
              <a:buFont typeface="Arial" panose="020B0604020202020204" pitchFamily="34" charset="0"/>
              <a:buChar char="•"/>
            </a:pPr>
            <a:r>
              <a:rPr lang="en-US" sz="1700" dirty="0">
                <a:solidFill>
                  <a:srgbClr val="FFFFFF"/>
                </a:solidFill>
              </a:rPr>
              <a:t>One Blue LED – Emergency Light</a:t>
            </a:r>
          </a:p>
          <a:p>
            <a:pPr lvl="0" indent="-228600">
              <a:buFont typeface="Arial" panose="020B0604020202020204" pitchFamily="34" charset="0"/>
              <a:buChar char="•"/>
            </a:pPr>
            <a:r>
              <a:rPr lang="en-US" sz="1700" dirty="0">
                <a:solidFill>
                  <a:srgbClr val="FFFFFF"/>
                </a:solidFill>
              </a:rPr>
              <a:t>220 Ohm Resistors (optional)</a:t>
            </a:r>
          </a:p>
          <a:p>
            <a:pPr lvl="0" indent="-228600">
              <a:buFont typeface="Arial" panose="020B0604020202020204" pitchFamily="34" charset="0"/>
              <a:buChar char="•"/>
            </a:pPr>
            <a:r>
              <a:rPr lang="en-US" sz="1700" dirty="0">
                <a:solidFill>
                  <a:srgbClr val="FFFFFF"/>
                </a:solidFill>
              </a:rPr>
              <a:t>Push Button</a:t>
            </a:r>
          </a:p>
          <a:p>
            <a:pPr indent="-228600">
              <a:buFont typeface="Arial" panose="020B0604020202020204" pitchFamily="34" charset="0"/>
              <a:buChar char="•"/>
            </a:pPr>
            <a:r>
              <a:rPr lang="en-US" sz="1700" dirty="0">
                <a:solidFill>
                  <a:srgbClr val="FFFFFF"/>
                </a:solidFill>
              </a:rPr>
              <a:t>LCD Unit </a:t>
            </a:r>
          </a:p>
          <a:p>
            <a:pPr indent="-228600">
              <a:buFont typeface="Arial" panose="020B0604020202020204" pitchFamily="34" charset="0"/>
              <a:buChar char="•"/>
            </a:pPr>
            <a:r>
              <a:rPr lang="en-US" sz="1700" dirty="0">
                <a:solidFill>
                  <a:srgbClr val="FFFFFF"/>
                </a:solidFill>
              </a:rPr>
              <a:t>Buzzer</a:t>
            </a:r>
          </a:p>
          <a:p>
            <a:pPr indent="-228600">
              <a:buFont typeface="Arial" panose="020B0604020202020204" pitchFamily="34" charset="0"/>
              <a:buChar char="•"/>
            </a:pPr>
            <a:r>
              <a:rPr lang="en-US" sz="1700" dirty="0">
                <a:solidFill>
                  <a:srgbClr val="FFFFFF"/>
                </a:solidFill>
              </a:rPr>
              <a:t>Wires</a:t>
            </a:r>
          </a:p>
          <a:p>
            <a:pPr lvl="0" indent="-228600">
              <a:buFont typeface="Arial" panose="020B0604020202020204" pitchFamily="34" charset="0"/>
              <a:buChar char="•"/>
            </a:pPr>
            <a:r>
              <a:rPr lang="en-US" sz="1700" dirty="0">
                <a:solidFill>
                  <a:srgbClr val="FFFFFF"/>
                </a:solidFill>
              </a:rPr>
              <a:t>Breadboard</a:t>
            </a:r>
          </a:p>
        </p:txBody>
      </p:sp>
      <p:pic>
        <p:nvPicPr>
          <p:cNvPr id="5" name="Picture Placeholder 4" descr="A circuit board with wires and a display&#10;&#10;Description automatically generated">
            <a:extLst>
              <a:ext uri="{FF2B5EF4-FFF2-40B4-BE49-F238E27FC236}">
                <a16:creationId xmlns:a16="http://schemas.microsoft.com/office/drawing/2014/main" id="{64C5F533-D248-485F-8770-13A7EDF26A7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2386" r="12386"/>
          <a:stretch/>
        </p:blipFill>
        <p:spPr>
          <a:xfrm>
            <a:off x="5185747" y="-7617"/>
            <a:ext cx="7006254" cy="6865617"/>
          </a:xfrm>
          <a:prstGeom prst="rect">
            <a:avLst/>
          </a:prstGeom>
        </p:spPr>
      </p:pic>
    </p:spTree>
    <p:extLst>
      <p:ext uri="{BB962C8B-B14F-4D97-AF65-F5344CB8AC3E}">
        <p14:creationId xmlns:p14="http://schemas.microsoft.com/office/powerpoint/2010/main" val="3103495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281EB602-B3EF-172C-DB71-6CC76D83A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042468" cy="6858847"/>
          </a:xfrm>
          <a:prstGeom prst="rect">
            <a:avLst/>
          </a:prstGeom>
          <a:gradFill>
            <a:gsLst>
              <a:gs pos="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D7739538-A9CC-0495-611A-FC1E05A71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85842"/>
            <a:ext cx="7042468" cy="5073386"/>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07C8FBA2-0111-985C-067B-6EEB34A5A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80"/>
            <a:ext cx="5443442" cy="6854193"/>
          </a:xfrm>
          <a:prstGeom prst="rect">
            <a:avLst/>
          </a:prstGeom>
          <a:gradFill>
            <a:gsLst>
              <a:gs pos="0">
                <a:schemeClr val="accent5">
                  <a:alpha val="76000"/>
                </a:schemeClr>
              </a:gs>
              <a:gs pos="46000">
                <a:schemeClr val="accent2">
                  <a:alpha val="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353573F1-437D-2053-4E31-36508DA20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73467" y="26096"/>
            <a:ext cx="4669002" cy="6827716"/>
          </a:xfrm>
          <a:prstGeom prst="rect">
            <a:avLst/>
          </a:prstGeom>
          <a:gradFill flip="none" rotWithShape="1">
            <a:gsLst>
              <a:gs pos="0">
                <a:schemeClr val="accent5">
                  <a:lumMod val="75000"/>
                  <a:alpha val="55000"/>
                </a:schemeClr>
              </a:gs>
              <a:gs pos="45000">
                <a:schemeClr val="accent5">
                  <a:alpha val="0"/>
                </a:schemeClr>
              </a:gs>
            </a:gsLst>
            <a:lin ang="1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164057" y="1175336"/>
            <a:ext cx="4722119" cy="2495970"/>
          </a:xfrm>
        </p:spPr>
        <p:txBody>
          <a:bodyPr vert="horz" lIns="91440" tIns="45720" rIns="91440" bIns="45720" rtlCol="0" anchor="b">
            <a:normAutofit/>
          </a:bodyPr>
          <a:lstStyle/>
          <a:p>
            <a:pPr algn="ctr"/>
            <a:r>
              <a:rPr lang="en-US" sz="4800" b="1" kern="1200">
                <a:solidFill>
                  <a:srgbClr val="FFFFFF"/>
                </a:solidFill>
                <a:latin typeface="+mj-lt"/>
                <a:ea typeface="+mj-ea"/>
                <a:cs typeface="+mj-cs"/>
              </a:rPr>
              <a:t>Screenshot of code in Arduino IDE (Testing)</a:t>
            </a:r>
          </a:p>
        </p:txBody>
      </p:sp>
      <p:pic>
        <p:nvPicPr>
          <p:cNvPr id="71" name="Picture Placeholder 70" descr="A screenshot of a computer program&#10;&#10;Description automatically generated">
            <a:extLst>
              <a:ext uri="{FF2B5EF4-FFF2-40B4-BE49-F238E27FC236}">
                <a16:creationId xmlns:a16="http://schemas.microsoft.com/office/drawing/2014/main" id="{202A231D-2375-49FF-A764-0C3BB561DE6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29684" b="1"/>
          <a:stretch/>
        </p:blipFill>
        <p:spPr>
          <a:xfrm>
            <a:off x="7015631" y="2496313"/>
            <a:ext cx="5176369" cy="4361688"/>
          </a:xfrm>
          <a:prstGeom prst="rect">
            <a:avLst/>
          </a:prstGeom>
        </p:spPr>
      </p:pic>
      <p:sp>
        <p:nvSpPr>
          <p:cNvPr id="4" name="TextBox 3">
            <a:extLst>
              <a:ext uri="{FF2B5EF4-FFF2-40B4-BE49-F238E27FC236}">
                <a16:creationId xmlns:a16="http://schemas.microsoft.com/office/drawing/2014/main" id="{A94D2D09-F369-1EE0-C8BD-1E17B7BF5A64}"/>
              </a:ext>
            </a:extLst>
          </p:cNvPr>
          <p:cNvSpPr txBox="1"/>
          <p:nvPr/>
        </p:nvSpPr>
        <p:spPr>
          <a:xfrm>
            <a:off x="7095585" y="938039"/>
            <a:ext cx="5096415" cy="646331"/>
          </a:xfrm>
          <a:prstGeom prst="rect">
            <a:avLst/>
          </a:prstGeom>
          <a:noFill/>
        </p:spPr>
        <p:txBody>
          <a:bodyPr wrap="square">
            <a:spAutoFit/>
          </a:bodyPr>
          <a:lstStyle/>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a:ea typeface="+mn-ea"/>
                <a:cs typeface="+mn-cs"/>
              </a:rPr>
              <a:t>Screenshot of code in Arduino IDE showing my name in the comment</a:t>
            </a:r>
          </a:p>
        </p:txBody>
      </p:sp>
    </p:spTree>
    <p:extLst>
      <p:ext uri="{BB962C8B-B14F-4D97-AF65-F5344CB8AC3E}">
        <p14:creationId xmlns:p14="http://schemas.microsoft.com/office/powerpoint/2010/main" val="394650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281EB602-B3EF-172C-DB71-6CC76D83A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042468" cy="6858847"/>
          </a:xfrm>
          <a:prstGeom prst="rect">
            <a:avLst/>
          </a:prstGeom>
          <a:gradFill>
            <a:gsLst>
              <a:gs pos="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7739538-A9CC-0495-611A-FC1E05A71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85842"/>
            <a:ext cx="7042468" cy="5073386"/>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7C8FBA2-0111-985C-067B-6EEB34A5A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80"/>
            <a:ext cx="5443442" cy="6854193"/>
          </a:xfrm>
          <a:prstGeom prst="rect">
            <a:avLst/>
          </a:prstGeom>
          <a:gradFill>
            <a:gsLst>
              <a:gs pos="0">
                <a:schemeClr val="accent5">
                  <a:alpha val="76000"/>
                </a:schemeClr>
              </a:gs>
              <a:gs pos="46000">
                <a:schemeClr val="accent2">
                  <a:alpha val="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53573F1-437D-2053-4E31-36508DA20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73467" y="26096"/>
            <a:ext cx="4669002" cy="6827716"/>
          </a:xfrm>
          <a:prstGeom prst="rect">
            <a:avLst/>
          </a:prstGeom>
          <a:gradFill flip="none" rotWithShape="1">
            <a:gsLst>
              <a:gs pos="0">
                <a:schemeClr val="accent5">
                  <a:lumMod val="75000"/>
                  <a:alpha val="55000"/>
                </a:schemeClr>
              </a:gs>
              <a:gs pos="45000">
                <a:schemeClr val="accent5">
                  <a:alpha val="0"/>
                </a:schemeClr>
              </a:gs>
            </a:gsLst>
            <a:lin ang="1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164057" y="1175336"/>
            <a:ext cx="4722119" cy="2495970"/>
          </a:xfrm>
        </p:spPr>
        <p:txBody>
          <a:bodyPr vert="horz" lIns="91440" tIns="45720" rIns="91440" bIns="45720" rtlCol="0" anchor="b">
            <a:normAutofit/>
          </a:bodyPr>
          <a:lstStyle/>
          <a:p>
            <a:pPr algn="ctr"/>
            <a:r>
              <a:rPr lang="en-US" sz="4400" b="1" kern="1200">
                <a:solidFill>
                  <a:srgbClr val="FFFFFF"/>
                </a:solidFill>
                <a:latin typeface="+mj-lt"/>
                <a:ea typeface="+mj-ea"/>
                <a:cs typeface="+mj-cs"/>
              </a:rPr>
              <a:t>Screenshot of Serial Monitor in Arduino IDE (Testing)</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7256174" y="255296"/>
            <a:ext cx="4722119" cy="422097"/>
          </a:xfrm>
        </p:spPr>
        <p:txBody>
          <a:bodyPr vert="horz" lIns="91440" tIns="45720" rIns="91440" bIns="45720" rtlCol="0" anchor="t">
            <a:normAutofit/>
          </a:bodyPr>
          <a:lstStyle/>
          <a:p>
            <a:pPr algn="ctr"/>
            <a:r>
              <a:rPr lang="en-US" sz="2000" kern="1200" dirty="0">
                <a:latin typeface="+mn-lt"/>
                <a:ea typeface="+mn-ea"/>
                <a:cs typeface="+mn-cs"/>
              </a:rPr>
              <a:t>Screenshot of output in Serial Monitor</a:t>
            </a:r>
            <a:endParaRPr lang="en-US" sz="2000" b="1" kern="1200" dirty="0">
              <a:latin typeface="+mn-lt"/>
              <a:ea typeface="+mn-ea"/>
              <a:cs typeface="+mn-cs"/>
            </a:endParaRPr>
          </a:p>
        </p:txBody>
      </p:sp>
      <p:pic>
        <p:nvPicPr>
          <p:cNvPr id="5" name="Picture Placeholder 4" descr="A screenshot of a computer program&#10;&#10;Description automatically generated">
            <a:extLst>
              <a:ext uri="{FF2B5EF4-FFF2-40B4-BE49-F238E27FC236}">
                <a16:creationId xmlns:a16="http://schemas.microsoft.com/office/drawing/2014/main" id="{927E66DC-977B-42C7-95CB-DC38F4DA0C7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7268" r="-1" b="13298"/>
          <a:stretch/>
        </p:blipFill>
        <p:spPr>
          <a:xfrm>
            <a:off x="7029957" y="932688"/>
            <a:ext cx="5162043" cy="5921125"/>
          </a:xfrm>
          <a:prstGeom prst="rect">
            <a:avLst/>
          </a:prstGeom>
        </p:spPr>
      </p:pic>
    </p:spTree>
    <p:extLst>
      <p:ext uri="{BB962C8B-B14F-4D97-AF65-F5344CB8AC3E}">
        <p14:creationId xmlns:p14="http://schemas.microsoft.com/office/powerpoint/2010/main" val="301545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A0CF91-CBF3-4B4B-AFEF-0C7DBB214A59}"/>
              </a:ext>
            </a:extLst>
          </p:cNvPr>
          <p:cNvSpPr>
            <a:spLocks noGrp="1"/>
          </p:cNvSpPr>
          <p:nvPr>
            <p:ph type="title"/>
          </p:nvPr>
        </p:nvSpPr>
        <p:spPr>
          <a:xfrm>
            <a:off x="761803" y="350196"/>
            <a:ext cx="4646904" cy="1624520"/>
          </a:xfrm>
        </p:spPr>
        <p:txBody>
          <a:bodyPr anchor="ctr">
            <a:normAutofit/>
          </a:bodyPr>
          <a:lstStyle/>
          <a:p>
            <a:pPr algn="ctr"/>
            <a:r>
              <a:rPr lang="en-US" sz="4000" b="1" dirty="0"/>
              <a:t>CAREER SKILLS OBTAINED</a:t>
            </a:r>
          </a:p>
        </p:txBody>
      </p:sp>
      <p:sp>
        <p:nvSpPr>
          <p:cNvPr id="3" name="Content Placeholder 2">
            <a:extLst>
              <a:ext uri="{FF2B5EF4-FFF2-40B4-BE49-F238E27FC236}">
                <a16:creationId xmlns:a16="http://schemas.microsoft.com/office/drawing/2014/main" id="{C2097A9E-348B-493A-ABC1-B9B45C436541}"/>
              </a:ext>
            </a:extLst>
          </p:cNvPr>
          <p:cNvSpPr>
            <a:spLocks noGrp="1"/>
          </p:cNvSpPr>
          <p:nvPr>
            <p:ph idx="1"/>
          </p:nvPr>
        </p:nvSpPr>
        <p:spPr>
          <a:xfrm>
            <a:off x="761802" y="2743200"/>
            <a:ext cx="4646905" cy="3613149"/>
          </a:xfrm>
        </p:spPr>
        <p:txBody>
          <a:bodyPr anchor="ctr">
            <a:normAutofit/>
          </a:bodyPr>
          <a:lstStyle/>
          <a:p>
            <a:r>
              <a:rPr lang="en-US" sz="1900"/>
              <a:t>Programming and Software Development</a:t>
            </a:r>
          </a:p>
          <a:p>
            <a:r>
              <a:rPr lang="en-US" sz="1900">
                <a:latin typeface="Söhne"/>
              </a:rPr>
              <a:t>Embedded Systems Development</a:t>
            </a:r>
          </a:p>
          <a:p>
            <a:r>
              <a:rPr lang="en-US" sz="1900">
                <a:latin typeface="Söhne"/>
              </a:rPr>
              <a:t>Electronics and Circuit Design</a:t>
            </a:r>
          </a:p>
          <a:p>
            <a:r>
              <a:rPr lang="en-US" sz="1900">
                <a:latin typeface="Söhne"/>
              </a:rPr>
              <a:t>Hardware Integration</a:t>
            </a:r>
          </a:p>
          <a:p>
            <a:r>
              <a:rPr lang="en-US" sz="1900">
                <a:latin typeface="Söhne"/>
              </a:rPr>
              <a:t>Systems Integration</a:t>
            </a:r>
          </a:p>
          <a:p>
            <a:r>
              <a:rPr lang="en-US" sz="1900">
                <a:latin typeface="Söhne"/>
              </a:rPr>
              <a:t>Problem-Solving and Debugging</a:t>
            </a:r>
          </a:p>
          <a:p>
            <a:r>
              <a:rPr lang="en-US" sz="1900">
                <a:latin typeface="Söhne"/>
              </a:rPr>
              <a:t>Project Management</a:t>
            </a:r>
          </a:p>
          <a:p>
            <a:r>
              <a:rPr lang="en-US" sz="1900">
                <a:latin typeface="Söhne"/>
              </a:rPr>
              <a:t>Safety Considerations</a:t>
            </a:r>
          </a:p>
          <a:p>
            <a:r>
              <a:rPr lang="en-US" sz="1900">
                <a:latin typeface="Söhne"/>
              </a:rPr>
              <a:t>Testing and Quality Assurance</a:t>
            </a:r>
          </a:p>
        </p:txBody>
      </p:sp>
      <p:pic>
        <p:nvPicPr>
          <p:cNvPr id="5" name="Picture 4" descr="CPU with binary numbers and blueprint">
            <a:extLst>
              <a:ext uri="{FF2B5EF4-FFF2-40B4-BE49-F238E27FC236}">
                <a16:creationId xmlns:a16="http://schemas.microsoft.com/office/drawing/2014/main" id="{28F37708-4824-2607-3D7D-BBD0DAB3D88B}"/>
              </a:ext>
            </a:extLst>
          </p:cNvPr>
          <p:cNvPicPr>
            <a:picLocks noChangeAspect="1"/>
          </p:cNvPicPr>
          <p:nvPr/>
        </p:nvPicPr>
        <p:blipFill rotWithShape="1">
          <a:blip r:embed="rId2"/>
          <a:srcRect l="27922" r="22022"/>
          <a:stretch/>
        </p:blipFill>
        <p:spPr>
          <a:xfrm>
            <a:off x="6096000" y="1"/>
            <a:ext cx="6102825" cy="6858000"/>
          </a:xfrm>
          <a:prstGeom prst="rect">
            <a:avLst/>
          </a:prstGeom>
        </p:spPr>
      </p:pic>
    </p:spTree>
    <p:extLst>
      <p:ext uri="{BB962C8B-B14F-4D97-AF65-F5344CB8AC3E}">
        <p14:creationId xmlns:p14="http://schemas.microsoft.com/office/powerpoint/2010/main" val="3558275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4348-3B94-4FF0-B0AC-BAF48F03F109}"/>
              </a:ext>
            </a:extLst>
          </p:cNvPr>
          <p:cNvSpPr>
            <a:spLocks noGrp="1"/>
          </p:cNvSpPr>
          <p:nvPr>
            <p:ph type="title"/>
          </p:nvPr>
        </p:nvSpPr>
        <p:spPr>
          <a:xfrm>
            <a:off x="0" y="18255"/>
            <a:ext cx="10515600" cy="1325563"/>
          </a:xfrm>
        </p:spPr>
        <p:txBody>
          <a:bodyPr/>
          <a:lstStyle/>
          <a:p>
            <a:pPr algn="ctr"/>
            <a:r>
              <a:rPr lang="en-US" b="1"/>
              <a:t>TEAMWORK</a:t>
            </a:r>
            <a:r>
              <a:rPr lang="en-US"/>
              <a:t> </a:t>
            </a:r>
            <a:endParaRPr lang="en-US" dirty="0"/>
          </a:p>
        </p:txBody>
      </p:sp>
      <p:sp>
        <p:nvSpPr>
          <p:cNvPr id="3" name="Content Placeholder 2">
            <a:extLst>
              <a:ext uri="{FF2B5EF4-FFF2-40B4-BE49-F238E27FC236}">
                <a16:creationId xmlns:a16="http://schemas.microsoft.com/office/drawing/2014/main" id="{51E085D7-0815-4C7A-B56A-D7D968FA3A1A}"/>
              </a:ext>
            </a:extLst>
          </p:cNvPr>
          <p:cNvSpPr>
            <a:spLocks noGrp="1"/>
          </p:cNvSpPr>
          <p:nvPr>
            <p:ph idx="1"/>
          </p:nvPr>
        </p:nvSpPr>
        <p:spPr>
          <a:xfrm>
            <a:off x="8611043" y="1526140"/>
            <a:ext cx="3457132" cy="5313605"/>
          </a:xfrm>
        </p:spPr>
        <p:txBody>
          <a:bodyPr>
            <a:normAutofit/>
          </a:bodyPr>
          <a:lstStyle/>
          <a:p>
            <a:r>
              <a:rPr lang="en-US" sz="1800"/>
              <a:t>Share- I was able to provide feedback to multiple peers on this project. I have attached screenshot of a couple responses to other students posts.</a:t>
            </a:r>
          </a:p>
          <a:p>
            <a:r>
              <a:rPr lang="en-US" sz="1800"/>
              <a:t>Reflect- Although I did not receive much feedback, another student agreed that the motion sensor was a great addition to our final project. </a:t>
            </a:r>
          </a:p>
          <a:p>
            <a:r>
              <a:rPr lang="en-US" sz="1800"/>
              <a:t>Review- While there were two options for the final project, it appears the majority went with adding the motion sensor. Per my attachments, one interesting idea was to combine both projects into one, utilizing both motion sensor technology with cloud technology. </a:t>
            </a:r>
            <a:endParaRPr lang="en-US" sz="1800" dirty="0"/>
          </a:p>
        </p:txBody>
      </p:sp>
      <p:pic>
        <p:nvPicPr>
          <p:cNvPr id="5" name="Picture 4">
            <a:extLst>
              <a:ext uri="{FF2B5EF4-FFF2-40B4-BE49-F238E27FC236}">
                <a16:creationId xmlns:a16="http://schemas.microsoft.com/office/drawing/2014/main" id="{AFCBE4F5-05C0-92DB-13BF-3EECB3B45611}"/>
              </a:ext>
            </a:extLst>
          </p:cNvPr>
          <p:cNvPicPr>
            <a:picLocks noChangeAspect="1"/>
          </p:cNvPicPr>
          <p:nvPr/>
        </p:nvPicPr>
        <p:blipFill>
          <a:blip r:embed="rId2"/>
          <a:stretch>
            <a:fillRect/>
          </a:stretch>
        </p:blipFill>
        <p:spPr>
          <a:xfrm>
            <a:off x="0" y="4438526"/>
            <a:ext cx="8318928" cy="2419474"/>
          </a:xfrm>
          <a:prstGeom prst="rect">
            <a:avLst/>
          </a:prstGeom>
        </p:spPr>
      </p:pic>
      <p:pic>
        <p:nvPicPr>
          <p:cNvPr id="7" name="Picture 6">
            <a:extLst>
              <a:ext uri="{FF2B5EF4-FFF2-40B4-BE49-F238E27FC236}">
                <a16:creationId xmlns:a16="http://schemas.microsoft.com/office/drawing/2014/main" id="{F9FB6A23-ED33-E491-F7F5-5B3B6D306755}"/>
              </a:ext>
            </a:extLst>
          </p:cNvPr>
          <p:cNvPicPr>
            <a:picLocks noChangeAspect="1"/>
          </p:cNvPicPr>
          <p:nvPr/>
        </p:nvPicPr>
        <p:blipFill>
          <a:blip r:embed="rId3"/>
          <a:stretch>
            <a:fillRect/>
          </a:stretch>
        </p:blipFill>
        <p:spPr>
          <a:xfrm>
            <a:off x="0" y="1574529"/>
            <a:ext cx="8611043" cy="2863997"/>
          </a:xfrm>
          <a:prstGeom prst="rect">
            <a:avLst/>
          </a:prstGeom>
        </p:spPr>
      </p:pic>
    </p:spTree>
    <p:extLst>
      <p:ext uri="{BB962C8B-B14F-4D97-AF65-F5344CB8AC3E}">
        <p14:creationId xmlns:p14="http://schemas.microsoft.com/office/powerpoint/2010/main" val="3957582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58256" y="-358254"/>
            <a:ext cx="6858000" cy="7574507"/>
          </a:xfrm>
          <a:prstGeom prst="rect">
            <a:avLst/>
          </a:prstGeom>
          <a:ln>
            <a:noFill/>
          </a:ln>
          <a:effectLst>
            <a:outerShdw blurRad="457200" dist="63500" sx="99000" sy="990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E8636-9C15-4643-9432-5E4BB77AC91A}"/>
              </a:ext>
            </a:extLst>
          </p:cNvPr>
          <p:cNvSpPr>
            <a:spLocks noGrp="1"/>
          </p:cNvSpPr>
          <p:nvPr>
            <p:ph type="title"/>
          </p:nvPr>
        </p:nvSpPr>
        <p:spPr>
          <a:xfrm>
            <a:off x="523845" y="5546162"/>
            <a:ext cx="6661702" cy="953611"/>
          </a:xfrm>
        </p:spPr>
        <p:txBody>
          <a:bodyPr anchor="ctr">
            <a:normAutofit/>
          </a:bodyPr>
          <a:lstStyle/>
          <a:p>
            <a:pPr algn="ctr"/>
            <a:r>
              <a:rPr lang="en-US" sz="4000" b="1" dirty="0"/>
              <a:t>CHALLENGES</a:t>
            </a:r>
          </a:p>
        </p:txBody>
      </p:sp>
      <p:pic>
        <p:nvPicPr>
          <p:cNvPr id="12" name="Picture 4" descr="Close-up of a server network panel with lights and cables">
            <a:extLst>
              <a:ext uri="{FF2B5EF4-FFF2-40B4-BE49-F238E27FC236}">
                <a16:creationId xmlns:a16="http://schemas.microsoft.com/office/drawing/2014/main" id="{913AC81A-FE56-F7DF-E6CB-22DA08035BA6}"/>
              </a:ext>
            </a:extLst>
          </p:cNvPr>
          <p:cNvPicPr>
            <a:picLocks noChangeAspect="1"/>
          </p:cNvPicPr>
          <p:nvPr/>
        </p:nvPicPr>
        <p:blipFill rotWithShape="1">
          <a:blip r:embed="rId2"/>
          <a:srcRect r="2047" b="1"/>
          <a:stretch/>
        </p:blipFill>
        <p:spPr>
          <a:xfrm>
            <a:off x="20" y="-1"/>
            <a:ext cx="7574488" cy="5161587"/>
          </a:xfrm>
          <a:prstGeom prst="rect">
            <a:avLst/>
          </a:prstGeom>
        </p:spPr>
      </p:pic>
      <p:sp>
        <p:nvSpPr>
          <p:cNvPr id="3" name="Content Placeholder 2">
            <a:extLst>
              <a:ext uri="{FF2B5EF4-FFF2-40B4-BE49-F238E27FC236}">
                <a16:creationId xmlns:a16="http://schemas.microsoft.com/office/drawing/2014/main" id="{2F991BD6-76D2-4EED-A018-8425B2EAF7F7}"/>
              </a:ext>
            </a:extLst>
          </p:cNvPr>
          <p:cNvSpPr>
            <a:spLocks noGrp="1"/>
          </p:cNvSpPr>
          <p:nvPr>
            <p:ph idx="1"/>
          </p:nvPr>
        </p:nvSpPr>
        <p:spPr>
          <a:xfrm>
            <a:off x="8340064" y="743803"/>
            <a:ext cx="3144523" cy="5474173"/>
          </a:xfrm>
        </p:spPr>
        <p:txBody>
          <a:bodyPr anchor="ctr">
            <a:normAutofit/>
          </a:bodyPr>
          <a:lstStyle/>
          <a:p>
            <a:pPr marL="0" indent="0" algn="ctr">
              <a:buNone/>
            </a:pPr>
            <a:r>
              <a:rPr lang="en-US" sz="2000" dirty="0"/>
              <a:t>Some of the challenges I faced for this project included making sure the led lights were inserted properly and troubleshooting loose wiring connectivity issues to prevent flickering LEDs. Downloading and integrating the library for the LED display took a bit of troubleshooting as well before the screen displayed the messages to the pedestrians. </a:t>
            </a:r>
          </a:p>
        </p:txBody>
      </p:sp>
    </p:spTree>
    <p:extLst>
      <p:ext uri="{BB962C8B-B14F-4D97-AF65-F5344CB8AC3E}">
        <p14:creationId xmlns:p14="http://schemas.microsoft.com/office/powerpoint/2010/main" val="3205605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02E8B-79F3-4DC3-8B50-D3BAE29F7F0B}"/>
              </a:ext>
            </a:extLst>
          </p:cNvPr>
          <p:cNvSpPr>
            <a:spLocks noGrp="1"/>
          </p:cNvSpPr>
          <p:nvPr>
            <p:ph type="title"/>
          </p:nvPr>
        </p:nvSpPr>
        <p:spPr>
          <a:xfrm>
            <a:off x="876692" y="520855"/>
            <a:ext cx="5479719" cy="711674"/>
          </a:xfrm>
        </p:spPr>
        <p:txBody>
          <a:bodyPr anchor="b">
            <a:normAutofit/>
          </a:bodyPr>
          <a:lstStyle/>
          <a:p>
            <a:pPr algn="ctr"/>
            <a:r>
              <a:rPr lang="en-US" sz="4000" b="1" dirty="0"/>
              <a:t>CONCLUSION</a:t>
            </a:r>
          </a:p>
        </p:txBody>
      </p:sp>
      <p:sp>
        <p:nvSpPr>
          <p:cNvPr id="3" name="Content Placeholder 2">
            <a:extLst>
              <a:ext uri="{FF2B5EF4-FFF2-40B4-BE49-F238E27FC236}">
                <a16:creationId xmlns:a16="http://schemas.microsoft.com/office/drawing/2014/main" id="{AFDC0099-C1A3-4E81-A787-8F70FFF20331}"/>
              </a:ext>
            </a:extLst>
          </p:cNvPr>
          <p:cNvSpPr>
            <a:spLocks noGrp="1"/>
          </p:cNvSpPr>
          <p:nvPr>
            <p:ph idx="1"/>
          </p:nvPr>
        </p:nvSpPr>
        <p:spPr>
          <a:xfrm>
            <a:off x="876692" y="2533476"/>
            <a:ext cx="5479719" cy="3447832"/>
          </a:xfrm>
        </p:spPr>
        <p:txBody>
          <a:bodyPr anchor="t">
            <a:normAutofit/>
          </a:bodyPr>
          <a:lstStyle/>
          <a:p>
            <a:pPr marL="0" indent="0" algn="ctr">
              <a:buNone/>
            </a:pPr>
            <a:r>
              <a:rPr lang="en-US" sz="2000" dirty="0"/>
              <a:t>In conclusion, projects like this multi-traffic light system have helped me gain a hands-on understanding of these skills. This information is valuable for careers involving software development, embedded systems, electronic engineering, as well as other related fields. This project showcased problem-solving abilities and a practical application of theoretical knowledge. </a:t>
            </a:r>
          </a:p>
        </p:txBody>
      </p:sp>
      <p:pic>
        <p:nvPicPr>
          <p:cNvPr id="12" name="Picture 4" descr="Light bulb on yellow background with sketched light beams and cord">
            <a:extLst>
              <a:ext uri="{FF2B5EF4-FFF2-40B4-BE49-F238E27FC236}">
                <a16:creationId xmlns:a16="http://schemas.microsoft.com/office/drawing/2014/main" id="{76BD6716-16B5-0048-C6A0-10EBD5E6EA9E}"/>
              </a:ext>
            </a:extLst>
          </p:cNvPr>
          <p:cNvPicPr>
            <a:picLocks noChangeAspect="1"/>
          </p:cNvPicPr>
          <p:nvPr/>
        </p:nvPicPr>
        <p:blipFill rotWithShape="1">
          <a:blip r:embed="rId2"/>
          <a:srcRect l="50063" r="5805"/>
          <a:stretch/>
        </p:blipFill>
        <p:spPr>
          <a:xfrm>
            <a:off x="7270812" y="10"/>
            <a:ext cx="4921187" cy="6857990"/>
          </a:xfrm>
          <a:prstGeom prst="rect">
            <a:avLst/>
          </a:prstGeom>
        </p:spPr>
      </p:pic>
      <p:grpSp>
        <p:nvGrpSpPr>
          <p:cNvPr id="13"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49626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699EBD07-7968-467C-82EE-7283E4651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Placeholder 2">
            <a:extLst>
              <a:ext uri="{FF2B5EF4-FFF2-40B4-BE49-F238E27FC236}">
                <a16:creationId xmlns:a16="http://schemas.microsoft.com/office/drawing/2014/main" id="{657D4E65-B7C1-4361-A387-0C1A9F163BED}"/>
              </a:ext>
            </a:extLst>
          </p:cNvPr>
          <p:cNvPicPr>
            <a:picLocks noGrp="1" noChangeAspect="1"/>
          </p:cNvPicPr>
          <p:nvPr>
            <p:ph type="pic" idx="1"/>
          </p:nvPr>
        </p:nvPicPr>
        <p:blipFill rotWithShape="1">
          <a:blip r:embed="rId2"/>
          <a:srcRect l="6370" r="1" b="1"/>
          <a:stretch/>
        </p:blipFill>
        <p:spPr>
          <a:xfrm>
            <a:off x="20" y="10"/>
            <a:ext cx="6095979" cy="5143487"/>
          </a:xfrm>
          <a:prstGeom prst="rect">
            <a:avLst/>
          </a:prstGeom>
        </p:spPr>
      </p:pic>
      <p:sp useBgFill="1">
        <p:nvSpPr>
          <p:cNvPr id="12" name="Rectangle 11">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43498"/>
            <a:ext cx="12192000" cy="1714502"/>
          </a:xfrm>
          <a:prstGeom prst="rect">
            <a:avLst/>
          </a:prstGeom>
          <a:ln>
            <a:noFill/>
          </a:ln>
          <a:effectLst>
            <a:outerShdw blurRad="596900" dist="330200" dir="1080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89555" y="5405955"/>
            <a:ext cx="7015500" cy="1171499"/>
          </a:xfrm>
        </p:spPr>
        <p:txBody>
          <a:bodyPr vert="horz" lIns="91440" tIns="45720" rIns="91440" bIns="45720" rtlCol="0" anchor="ctr">
            <a:normAutofit/>
          </a:bodyPr>
          <a:lstStyle/>
          <a:p>
            <a:br>
              <a:rPr lang="en-US" sz="3400" b="1" i="0" u="none" strike="noStrike" kern="1200" baseline="0" dirty="0">
                <a:solidFill>
                  <a:schemeClr val="tx1"/>
                </a:solidFill>
                <a:latin typeface="+mj-lt"/>
                <a:ea typeface="+mj-ea"/>
                <a:cs typeface="+mj-cs"/>
              </a:rPr>
            </a:br>
            <a:endParaRPr lang="en-US" sz="3400" b="1"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192024" y="5405954"/>
            <a:ext cx="11410421" cy="1171500"/>
          </a:xfrm>
        </p:spPr>
        <p:txBody>
          <a:bodyPr vert="horz" lIns="91440" tIns="45720" rIns="91440" bIns="45720" rtlCol="0" anchor="ctr">
            <a:noAutofit/>
          </a:bodyPr>
          <a:lstStyle/>
          <a:p>
            <a:pPr algn="ctr"/>
            <a:r>
              <a:rPr lang="en-US" sz="6000" b="1" i="0" u="none" strike="noStrike" kern="1200" baseline="0" dirty="0">
                <a:solidFill>
                  <a:schemeClr val="tx1"/>
                </a:solidFill>
                <a:latin typeface="+mn-lt"/>
                <a:ea typeface="+mn-ea"/>
                <a:cs typeface="+mn-cs"/>
              </a:rPr>
              <a:t>Resources needed to build a smart traffic controller.</a:t>
            </a:r>
            <a:endParaRPr lang="en-US" sz="6000" b="1" kern="1200" dirty="0">
              <a:solidFill>
                <a:schemeClr val="tx1"/>
              </a:solidFill>
              <a:latin typeface="+mn-lt"/>
              <a:ea typeface="+mn-ea"/>
              <a:cs typeface="+mn-cs"/>
            </a:endParaRPr>
          </a:p>
        </p:txBody>
      </p:sp>
      <p:pic>
        <p:nvPicPr>
          <p:cNvPr id="7" name="Picture 6">
            <a:extLst>
              <a:ext uri="{FF2B5EF4-FFF2-40B4-BE49-F238E27FC236}">
                <a16:creationId xmlns:a16="http://schemas.microsoft.com/office/drawing/2014/main" id="{016BFB3F-C7F3-0B50-BBAB-1C59EEE4C057}"/>
              </a:ext>
            </a:extLst>
          </p:cNvPr>
          <p:cNvPicPr>
            <a:picLocks noChangeAspect="1"/>
          </p:cNvPicPr>
          <p:nvPr/>
        </p:nvPicPr>
        <p:blipFill>
          <a:blip r:embed="rId3"/>
          <a:stretch>
            <a:fillRect/>
          </a:stretch>
        </p:blipFill>
        <p:spPr>
          <a:xfrm>
            <a:off x="6464655" y="275976"/>
            <a:ext cx="5137790" cy="4737790"/>
          </a:xfrm>
          <a:prstGeom prst="rect">
            <a:avLst/>
          </a:prstGeom>
        </p:spPr>
      </p:pic>
    </p:spTree>
    <p:extLst>
      <p:ext uri="{BB962C8B-B14F-4D97-AF65-F5344CB8AC3E}">
        <p14:creationId xmlns:p14="http://schemas.microsoft.com/office/powerpoint/2010/main" val="542147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1" name="Rectangle 10">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4CD7CF-B7E0-54AE-D6B8-AF437509530A}"/>
              </a:ext>
            </a:extLst>
          </p:cNvPr>
          <p:cNvSpPr>
            <a:spLocks noGrp="1"/>
          </p:cNvSpPr>
          <p:nvPr>
            <p:ph type="title"/>
          </p:nvPr>
        </p:nvSpPr>
        <p:spPr>
          <a:xfrm>
            <a:off x="755484" y="739835"/>
            <a:ext cx="3702580" cy="1616203"/>
          </a:xfrm>
        </p:spPr>
        <p:txBody>
          <a:bodyPr vert="horz" lIns="91440" tIns="45720" rIns="91440" bIns="45720" rtlCol="0" anchor="b">
            <a:normAutofit/>
          </a:bodyPr>
          <a:lstStyle/>
          <a:p>
            <a:r>
              <a:rPr kumimoji="0" lang="en-US" b="1" i="0" u="none" strike="noStrike" kern="1200" cap="none" spc="0" normalizeH="0" baseline="0" noProof="0">
                <a:ln>
                  <a:noFill/>
                </a:ln>
                <a:solidFill>
                  <a:srgbClr val="FFFFFF"/>
                </a:solidFill>
                <a:effectLst/>
                <a:uLnTx/>
                <a:uFillTx/>
                <a:latin typeface="+mj-lt"/>
                <a:ea typeface="+mj-ea"/>
                <a:cs typeface="+mj-cs"/>
              </a:rPr>
              <a:t>ESP32 (Picture)</a:t>
            </a:r>
            <a:endParaRPr lang="en-US" b="1" kern="1200">
              <a:solidFill>
                <a:srgbClr val="FFFFFF"/>
              </a:solidFill>
              <a:latin typeface="+mj-lt"/>
              <a:ea typeface="+mj-ea"/>
              <a:cs typeface="+mj-cs"/>
            </a:endParaRPr>
          </a:p>
        </p:txBody>
      </p:sp>
      <p:sp>
        <p:nvSpPr>
          <p:cNvPr id="4" name="Text Placeholder 3">
            <a:extLst>
              <a:ext uri="{FF2B5EF4-FFF2-40B4-BE49-F238E27FC236}">
                <a16:creationId xmlns:a16="http://schemas.microsoft.com/office/drawing/2014/main" id="{2D82B232-FDD3-82B1-9B3D-C2F8D7B1E20D}"/>
              </a:ext>
            </a:extLst>
          </p:cNvPr>
          <p:cNvSpPr>
            <a:spLocks noGrp="1"/>
          </p:cNvSpPr>
          <p:nvPr>
            <p:ph type="body" sz="half" idx="2"/>
          </p:nvPr>
        </p:nvSpPr>
        <p:spPr>
          <a:xfrm>
            <a:off x="6833435" y="267966"/>
            <a:ext cx="3702579" cy="777860"/>
          </a:xfrm>
        </p:spPr>
        <p:txBody>
          <a:bodyPr vert="horz" lIns="91440" tIns="45720" rIns="91440" bIns="45720" rtlCol="0">
            <a:normAutofit/>
          </a:bodyPr>
          <a:lstStyle/>
          <a:p>
            <a:pPr marL="0" marR="0" lvl="0" indent="-228600" algn="ctr" fontAlgn="auto">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rPr>
              <a:t>Microcontroller mounted and powered ON</a:t>
            </a:r>
          </a:p>
          <a:p>
            <a:pPr indent="-228600">
              <a:buFont typeface="Arial" panose="020B0604020202020204" pitchFamily="34" charset="0"/>
              <a:buChar char="•"/>
            </a:pPr>
            <a:endParaRPr lang="en-US" sz="2000" dirty="0">
              <a:solidFill>
                <a:srgbClr val="FFFFFF"/>
              </a:solidFill>
            </a:endParaRPr>
          </a:p>
        </p:txBody>
      </p:sp>
      <p:pic>
        <p:nvPicPr>
          <p:cNvPr id="5" name="Picture Placeholder 4">
            <a:extLst>
              <a:ext uri="{FF2B5EF4-FFF2-40B4-BE49-F238E27FC236}">
                <a16:creationId xmlns:a16="http://schemas.microsoft.com/office/drawing/2014/main" id="{0964E579-315E-75FC-C582-ACE1F791F042}"/>
              </a:ext>
            </a:extLst>
          </p:cNvPr>
          <p:cNvPicPr>
            <a:picLocks noGrp="1" noChangeAspect="1"/>
          </p:cNvPicPr>
          <p:nvPr>
            <p:ph type="pic" idx="1"/>
          </p:nvPr>
        </p:nvPicPr>
        <p:blipFill>
          <a:blip r:embed="rId2"/>
          <a:srcRect t="3222" b="3222"/>
          <a:stretch>
            <a:fillRect/>
          </a:stretch>
        </p:blipFill>
        <p:spPr>
          <a:xfrm>
            <a:off x="5178884" y="1313793"/>
            <a:ext cx="7013116" cy="5544207"/>
          </a:xfrm>
          <a:prstGeom prst="rect">
            <a:avLst/>
          </a:prstGeom>
        </p:spPr>
      </p:pic>
    </p:spTree>
    <p:extLst>
      <p:ext uri="{BB962C8B-B14F-4D97-AF65-F5344CB8AC3E}">
        <p14:creationId xmlns:p14="http://schemas.microsoft.com/office/powerpoint/2010/main" val="3659821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B337C2F-F4B9-764C-45E5-86A1306E17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76" y="5338644"/>
            <a:ext cx="12202176" cy="1519355"/>
            <a:chOff x="-10176" y="5338644"/>
            <a:chExt cx="12202176" cy="1519355"/>
          </a:xfrm>
        </p:grpSpPr>
        <p:sp>
          <p:nvSpPr>
            <p:cNvPr id="17" name="Rectangle 16">
              <a:extLst>
                <a:ext uri="{FF2B5EF4-FFF2-40B4-BE49-F238E27FC236}">
                  <a16:creationId xmlns:a16="http://schemas.microsoft.com/office/drawing/2014/main" id="{DE1E11FF-4A87-A65F-DAEC-E20057A3F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5331238" y="-2767"/>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719AAC3-64F6-CEDF-0B56-5C0C6BD3C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8906919" y="3566802"/>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A0DE637-E8FB-63A7-A5E2-E28DBE1A41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V="1">
              <a:off x="3921534" y="1406934"/>
              <a:ext cx="1519355" cy="9382775"/>
            </a:xfrm>
            <a:prstGeom prst="rect">
              <a:avLst/>
            </a:prstGeom>
            <a:gradFill>
              <a:gsLst>
                <a:gs pos="29000">
                  <a:schemeClr val="accent5">
                    <a:lumMod val="60000"/>
                    <a:lumOff val="40000"/>
                    <a:alpha val="0"/>
                  </a:schemeClr>
                </a:gs>
                <a:gs pos="100000">
                  <a:schemeClr val="accent5">
                    <a:lumMod val="7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D4E9395-FF52-414C-9762-D900851D8904}"/>
              </a:ext>
            </a:extLst>
          </p:cNvPr>
          <p:cNvSpPr>
            <a:spLocks noGrp="1"/>
          </p:cNvSpPr>
          <p:nvPr>
            <p:ph type="title"/>
          </p:nvPr>
        </p:nvSpPr>
        <p:spPr>
          <a:xfrm>
            <a:off x="838200" y="5595614"/>
            <a:ext cx="6850488" cy="913975"/>
          </a:xfrm>
        </p:spPr>
        <p:txBody>
          <a:bodyPr vert="horz" lIns="91440" tIns="45720" rIns="91440" bIns="45720" rtlCol="0" anchor="ctr">
            <a:normAutofit/>
          </a:bodyPr>
          <a:lstStyle/>
          <a:p>
            <a:r>
              <a:rPr lang="en-US" sz="3200" b="1" dirty="0">
                <a:solidFill>
                  <a:srgbClr val="FFFFFF"/>
                </a:solidFill>
              </a:rPr>
              <a:t>Installation of Arduino IDE</a:t>
            </a:r>
          </a:p>
        </p:txBody>
      </p:sp>
      <p:sp>
        <p:nvSpPr>
          <p:cNvPr id="13" name="Content Placeholder 12">
            <a:extLst>
              <a:ext uri="{FF2B5EF4-FFF2-40B4-BE49-F238E27FC236}">
                <a16:creationId xmlns:a16="http://schemas.microsoft.com/office/drawing/2014/main" id="{57BFD748-9AFB-38E7-B261-E3CD535510A6}"/>
              </a:ext>
            </a:extLst>
          </p:cNvPr>
          <p:cNvSpPr>
            <a:spLocks noGrp="1"/>
          </p:cNvSpPr>
          <p:nvPr>
            <p:ph idx="1"/>
          </p:nvPr>
        </p:nvSpPr>
        <p:spPr>
          <a:xfrm>
            <a:off x="7688688" y="5586418"/>
            <a:ext cx="3627014" cy="934080"/>
          </a:xfrm>
        </p:spPr>
        <p:txBody>
          <a:bodyPr vert="horz" lIns="91440" tIns="45720" rIns="91440" bIns="45720" rtlCol="0" anchor="ctr">
            <a:normAutofit/>
          </a:bodyPr>
          <a:lstStyle/>
          <a:p>
            <a:pPr marL="0" indent="0" algn="ctr">
              <a:buNone/>
            </a:pPr>
            <a:r>
              <a:rPr lang="en-US" sz="1800" dirty="0">
                <a:solidFill>
                  <a:srgbClr val="FFFFFF"/>
                </a:solidFill>
              </a:rPr>
              <a:t>Screenshot of Arduino IDE with Port selected from Tools menu. </a:t>
            </a:r>
          </a:p>
        </p:txBody>
      </p:sp>
      <p:pic>
        <p:nvPicPr>
          <p:cNvPr id="4" name="Content Placeholder 3">
            <a:extLst>
              <a:ext uri="{FF2B5EF4-FFF2-40B4-BE49-F238E27FC236}">
                <a16:creationId xmlns:a16="http://schemas.microsoft.com/office/drawing/2014/main" id="{9CD239C2-7480-45C3-8574-0741F2B4E9FE}"/>
              </a:ext>
            </a:extLst>
          </p:cNvPr>
          <p:cNvPicPr>
            <a:picLocks noChangeAspect="1"/>
          </p:cNvPicPr>
          <p:nvPr/>
        </p:nvPicPr>
        <p:blipFill>
          <a:blip r:embed="rId2"/>
          <a:stretch>
            <a:fillRect/>
          </a:stretch>
        </p:blipFill>
        <p:spPr>
          <a:xfrm>
            <a:off x="2466604" y="17024"/>
            <a:ext cx="7248618" cy="5327734"/>
          </a:xfrm>
          <a:prstGeom prst="rect">
            <a:avLst/>
          </a:prstGeom>
        </p:spPr>
      </p:pic>
    </p:spTree>
    <p:extLst>
      <p:ext uri="{BB962C8B-B14F-4D97-AF65-F5344CB8AC3E}">
        <p14:creationId xmlns:p14="http://schemas.microsoft.com/office/powerpoint/2010/main" val="4147326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B337C2F-F4B9-764C-45E5-86A1306E17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76" y="5338644"/>
            <a:ext cx="12202176" cy="1519355"/>
            <a:chOff x="-10176" y="5338644"/>
            <a:chExt cx="12202176" cy="1519355"/>
          </a:xfrm>
        </p:grpSpPr>
        <p:sp>
          <p:nvSpPr>
            <p:cNvPr id="17" name="Rectangle 16">
              <a:extLst>
                <a:ext uri="{FF2B5EF4-FFF2-40B4-BE49-F238E27FC236}">
                  <a16:creationId xmlns:a16="http://schemas.microsoft.com/office/drawing/2014/main" id="{DE1E11FF-4A87-A65F-DAEC-E20057A3F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5331238" y="-2767"/>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719AAC3-64F6-CEDF-0B56-5C0C6BD3C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8906919" y="3566802"/>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A0DE637-E8FB-63A7-A5E2-E28DBE1A41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V="1">
              <a:off x="3921534" y="1406934"/>
              <a:ext cx="1519355" cy="9382775"/>
            </a:xfrm>
            <a:prstGeom prst="rect">
              <a:avLst/>
            </a:prstGeom>
            <a:gradFill>
              <a:gsLst>
                <a:gs pos="29000">
                  <a:schemeClr val="accent5">
                    <a:lumMod val="60000"/>
                    <a:lumOff val="40000"/>
                    <a:alpha val="0"/>
                  </a:schemeClr>
                </a:gs>
                <a:gs pos="100000">
                  <a:schemeClr val="accent5">
                    <a:lumMod val="7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6C592FF-DC45-46B3-80A6-BC4F412B9B73}"/>
              </a:ext>
            </a:extLst>
          </p:cNvPr>
          <p:cNvSpPr>
            <a:spLocks noGrp="1"/>
          </p:cNvSpPr>
          <p:nvPr>
            <p:ph type="title"/>
          </p:nvPr>
        </p:nvSpPr>
        <p:spPr>
          <a:xfrm>
            <a:off x="838200" y="5595614"/>
            <a:ext cx="6850488" cy="913975"/>
          </a:xfrm>
        </p:spPr>
        <p:txBody>
          <a:bodyPr vert="horz" lIns="91440" tIns="45720" rIns="91440" bIns="45720" rtlCol="0" anchor="ctr">
            <a:normAutofit/>
          </a:bodyPr>
          <a:lstStyle/>
          <a:p>
            <a:r>
              <a:rPr lang="en-US" sz="3200" b="1">
                <a:solidFill>
                  <a:srgbClr val="FFFFFF"/>
                </a:solidFill>
              </a:rPr>
              <a:t>ESP32 WIFI SCAN</a:t>
            </a:r>
          </a:p>
        </p:txBody>
      </p:sp>
      <p:sp>
        <p:nvSpPr>
          <p:cNvPr id="13" name="Content Placeholder 12">
            <a:extLst>
              <a:ext uri="{FF2B5EF4-FFF2-40B4-BE49-F238E27FC236}">
                <a16:creationId xmlns:a16="http://schemas.microsoft.com/office/drawing/2014/main" id="{DD424CDC-7A2D-77B7-6497-04A33A4E51B9}"/>
              </a:ext>
            </a:extLst>
          </p:cNvPr>
          <p:cNvSpPr>
            <a:spLocks noGrp="1"/>
          </p:cNvSpPr>
          <p:nvPr>
            <p:ph idx="1"/>
          </p:nvPr>
        </p:nvSpPr>
        <p:spPr>
          <a:xfrm>
            <a:off x="7688688" y="5586418"/>
            <a:ext cx="3627014" cy="934080"/>
          </a:xfrm>
        </p:spPr>
        <p:txBody>
          <a:bodyPr vert="horz" lIns="91440" tIns="45720" rIns="91440" bIns="45720" rtlCol="0" anchor="ctr">
            <a:normAutofit/>
          </a:bodyPr>
          <a:lstStyle/>
          <a:p>
            <a:pPr marL="0" indent="0" algn="ctr">
              <a:buNone/>
            </a:pPr>
            <a:r>
              <a:rPr lang="en-US" sz="1800" dirty="0">
                <a:solidFill>
                  <a:srgbClr val="FFFFFF"/>
                </a:solidFill>
              </a:rPr>
              <a:t>Screenshot of Serial Monitor in Arduino IDE showing the available networks </a:t>
            </a:r>
          </a:p>
        </p:txBody>
      </p:sp>
      <p:pic>
        <p:nvPicPr>
          <p:cNvPr id="4" name="Content Placeholder 3">
            <a:extLst>
              <a:ext uri="{FF2B5EF4-FFF2-40B4-BE49-F238E27FC236}">
                <a16:creationId xmlns:a16="http://schemas.microsoft.com/office/drawing/2014/main" id="{4E8B8638-A09A-4786-976D-A502C1AABF70}"/>
              </a:ext>
            </a:extLst>
          </p:cNvPr>
          <p:cNvPicPr>
            <a:picLocks noChangeAspect="1"/>
          </p:cNvPicPr>
          <p:nvPr/>
        </p:nvPicPr>
        <p:blipFill>
          <a:blip r:embed="rId2"/>
          <a:stretch>
            <a:fillRect/>
          </a:stretch>
        </p:blipFill>
        <p:spPr>
          <a:xfrm>
            <a:off x="2459185" y="6118"/>
            <a:ext cx="7263456" cy="5338640"/>
          </a:xfrm>
          <a:prstGeom prst="rect">
            <a:avLst/>
          </a:prstGeom>
        </p:spPr>
      </p:pic>
    </p:spTree>
    <p:extLst>
      <p:ext uri="{BB962C8B-B14F-4D97-AF65-F5344CB8AC3E}">
        <p14:creationId xmlns:p14="http://schemas.microsoft.com/office/powerpoint/2010/main" val="1476386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8FD474-599D-4000-8899-8B10B605FB15}"/>
              </a:ext>
            </a:extLst>
          </p:cNvPr>
          <p:cNvSpPr>
            <a:spLocks noGrp="1"/>
          </p:cNvSpPr>
          <p:nvPr>
            <p:ph idx="1"/>
          </p:nvPr>
        </p:nvSpPr>
        <p:spPr>
          <a:xfrm>
            <a:off x="766964" y="1215711"/>
            <a:ext cx="4554844" cy="3447832"/>
          </a:xfrm>
        </p:spPr>
        <p:txBody>
          <a:bodyPr anchor="t">
            <a:noAutofit/>
          </a:bodyPr>
          <a:lstStyle/>
          <a:p>
            <a:pPr marL="0" indent="0" algn="ctr">
              <a:buNone/>
            </a:pPr>
            <a:r>
              <a:rPr lang="en-US" sz="6000" b="1" dirty="0"/>
              <a:t>CREATING A BASIC TRAFFIC CONTROLLER</a:t>
            </a:r>
          </a:p>
        </p:txBody>
      </p:sp>
      <p:pic>
        <p:nvPicPr>
          <p:cNvPr id="12" name="Picture 4" descr="Traffic light trails at night">
            <a:extLst>
              <a:ext uri="{FF2B5EF4-FFF2-40B4-BE49-F238E27FC236}">
                <a16:creationId xmlns:a16="http://schemas.microsoft.com/office/drawing/2014/main" id="{A9627B3C-5701-CDE6-83E0-B786F7DE380F}"/>
              </a:ext>
            </a:extLst>
          </p:cNvPr>
          <p:cNvPicPr>
            <a:picLocks noChangeAspect="1"/>
          </p:cNvPicPr>
          <p:nvPr/>
        </p:nvPicPr>
        <p:blipFill rotWithShape="1">
          <a:blip r:embed="rId2"/>
          <a:srcRect l="16853" r="23813" b="-1"/>
          <a:stretch/>
        </p:blipFill>
        <p:spPr>
          <a:xfrm>
            <a:off x="6096000" y="10"/>
            <a:ext cx="6095999" cy="6857990"/>
          </a:xfrm>
          <a:prstGeom prst="rect">
            <a:avLst/>
          </a:prstGeom>
        </p:spPr>
      </p:pic>
      <p:sp>
        <p:nvSpPr>
          <p:cNvPr id="14" name="Rectangle 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2016208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65200E-BE19-61BA-8C12-E73CE7790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0" y="4850097"/>
            <a:ext cx="12202175" cy="2021488"/>
            <a:chOff x="-1" y="-29768"/>
            <a:chExt cx="12202175" cy="1519356"/>
          </a:xfrm>
        </p:grpSpPr>
        <p:sp>
          <p:nvSpPr>
            <p:cNvPr id="12" name="Rectangle 11">
              <a:extLst>
                <a:ext uri="{FF2B5EF4-FFF2-40B4-BE49-F238E27FC236}">
                  <a16:creationId xmlns:a16="http://schemas.microsoft.com/office/drawing/2014/main" id="{4DCB7929-1F93-E966-9A22-29A959C2A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E9333BF-F59E-1341-F162-50F583238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F345832-F005-417F-6A2A-8481A275FF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962663" y="-3992432"/>
              <a:ext cx="1519356" cy="9444683"/>
            </a:xfrm>
            <a:prstGeom prst="rect">
              <a:avLst/>
            </a:prstGeom>
            <a:gradFill>
              <a:gsLst>
                <a:gs pos="29000">
                  <a:schemeClr val="accent5">
                    <a:lumMod val="60000"/>
                    <a:lumOff val="40000"/>
                    <a:alpha val="0"/>
                  </a:schemeClr>
                </a:gs>
                <a:gs pos="100000">
                  <a:schemeClr val="accent5">
                    <a:lumMod val="75000"/>
                    <a:alpha val="70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110BF54-CA9B-409F-924D-F7DD92D01511}"/>
              </a:ext>
            </a:extLst>
          </p:cNvPr>
          <p:cNvSpPr>
            <a:spLocks noGrp="1"/>
          </p:cNvSpPr>
          <p:nvPr>
            <p:ph type="title"/>
          </p:nvPr>
        </p:nvSpPr>
        <p:spPr>
          <a:xfrm>
            <a:off x="1673681" y="5509706"/>
            <a:ext cx="8949690" cy="702264"/>
          </a:xfrm>
        </p:spPr>
        <p:txBody>
          <a:bodyPr vert="horz" lIns="91440" tIns="45720" rIns="91440" bIns="45720" rtlCol="0" anchor="b">
            <a:normAutofit fontScale="90000"/>
          </a:bodyPr>
          <a:lstStyle/>
          <a:p>
            <a:pPr algn="ctr"/>
            <a:r>
              <a:rPr lang="en-US" sz="4000" b="1" dirty="0">
                <a:solidFill>
                  <a:srgbClr val="FFFFFF"/>
                </a:solidFill>
              </a:rPr>
              <a:t>PICTURE OF CIRCUIT WITH WORKING LEDs</a:t>
            </a:r>
            <a:br>
              <a:rPr lang="en-US" sz="2000" b="1" dirty="0">
                <a:solidFill>
                  <a:srgbClr val="FFFFFF"/>
                </a:solidFill>
              </a:rPr>
            </a:br>
            <a:endParaRPr lang="en-US" sz="2000" b="1" dirty="0">
              <a:solidFill>
                <a:srgbClr val="FFFFFF"/>
              </a:solidFill>
            </a:endParaRPr>
          </a:p>
        </p:txBody>
      </p:sp>
      <p:pic>
        <p:nvPicPr>
          <p:cNvPr id="4" name="Content Placeholder 3">
            <a:extLst>
              <a:ext uri="{FF2B5EF4-FFF2-40B4-BE49-F238E27FC236}">
                <a16:creationId xmlns:a16="http://schemas.microsoft.com/office/drawing/2014/main" id="{5B6DFA6D-DD71-41FB-954F-7D738CD3E2D3}"/>
              </a:ext>
            </a:extLst>
          </p:cNvPr>
          <p:cNvPicPr>
            <a:picLocks noGrp="1" noChangeAspect="1"/>
          </p:cNvPicPr>
          <p:nvPr>
            <p:ph idx="1"/>
          </p:nvPr>
        </p:nvPicPr>
        <p:blipFill>
          <a:blip r:embed="rId2"/>
          <a:stretch>
            <a:fillRect/>
          </a:stretch>
        </p:blipFill>
        <p:spPr>
          <a:xfrm>
            <a:off x="-1" y="0"/>
            <a:ext cx="6148527" cy="4841965"/>
          </a:xfrm>
          <a:prstGeom prst="rect">
            <a:avLst/>
          </a:prstGeom>
        </p:spPr>
      </p:pic>
      <p:pic>
        <p:nvPicPr>
          <p:cNvPr id="6" name="Picture 5">
            <a:extLst>
              <a:ext uri="{FF2B5EF4-FFF2-40B4-BE49-F238E27FC236}">
                <a16:creationId xmlns:a16="http://schemas.microsoft.com/office/drawing/2014/main" id="{7449D33D-B8D1-9CD8-FEF1-A96B10AC5121}"/>
              </a:ext>
            </a:extLst>
          </p:cNvPr>
          <p:cNvPicPr>
            <a:picLocks noChangeAspect="1"/>
          </p:cNvPicPr>
          <p:nvPr/>
        </p:nvPicPr>
        <p:blipFill>
          <a:blip r:embed="rId3"/>
          <a:stretch>
            <a:fillRect/>
          </a:stretch>
        </p:blipFill>
        <p:spPr>
          <a:xfrm>
            <a:off x="6207318" y="1092535"/>
            <a:ext cx="4997064" cy="2773043"/>
          </a:xfrm>
          <a:prstGeom prst="rect">
            <a:avLst/>
          </a:prstGeom>
        </p:spPr>
      </p:pic>
    </p:spTree>
    <p:extLst>
      <p:ext uri="{BB962C8B-B14F-4D97-AF65-F5344CB8AC3E}">
        <p14:creationId xmlns:p14="http://schemas.microsoft.com/office/powerpoint/2010/main" val="2566295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0" name="Rectangle 9">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8F40B48-6E79-3FC5-7803-1B1339CFD2C7}"/>
              </a:ext>
            </a:extLst>
          </p:cNvPr>
          <p:cNvSpPr>
            <a:spLocks noGrp="1"/>
          </p:cNvSpPr>
          <p:nvPr>
            <p:ph type="title"/>
          </p:nvPr>
        </p:nvSpPr>
        <p:spPr>
          <a:xfrm>
            <a:off x="740279" y="169240"/>
            <a:ext cx="3702580" cy="1616203"/>
          </a:xfrm>
        </p:spPr>
        <p:txBody>
          <a:bodyPr anchor="b">
            <a:normAutofit/>
          </a:bodyPr>
          <a:lstStyle/>
          <a:p>
            <a:pPr algn="ctr"/>
            <a:r>
              <a:rPr lang="en-US" b="1" dirty="0">
                <a:solidFill>
                  <a:srgbClr val="FFFFFF"/>
                </a:solidFill>
              </a:rPr>
              <a:t>Arduino IDE CODE</a:t>
            </a:r>
            <a:endParaRPr lang="en-US" dirty="0">
              <a:solidFill>
                <a:srgbClr val="FFFFFF"/>
              </a:solidFill>
            </a:endParaRPr>
          </a:p>
        </p:txBody>
      </p:sp>
      <p:sp>
        <p:nvSpPr>
          <p:cNvPr id="3" name="Content Placeholder 2">
            <a:extLst>
              <a:ext uri="{FF2B5EF4-FFF2-40B4-BE49-F238E27FC236}">
                <a16:creationId xmlns:a16="http://schemas.microsoft.com/office/drawing/2014/main" id="{A640C757-6128-94BE-1FFB-A80658948D17}"/>
              </a:ext>
            </a:extLst>
          </p:cNvPr>
          <p:cNvSpPr>
            <a:spLocks noGrp="1"/>
          </p:cNvSpPr>
          <p:nvPr>
            <p:ph idx="1"/>
          </p:nvPr>
        </p:nvSpPr>
        <p:spPr>
          <a:xfrm>
            <a:off x="755484" y="2459116"/>
            <a:ext cx="3702579" cy="3524823"/>
          </a:xfrm>
        </p:spPr>
        <p:txBody>
          <a:bodyPr>
            <a:normAutofit/>
          </a:bodyPr>
          <a:lstStyle/>
          <a:p>
            <a:pPr algn="ctr"/>
            <a:r>
              <a:rPr lang="en-US" sz="2000" dirty="0">
                <a:solidFill>
                  <a:srgbClr val="FFFFFF"/>
                </a:solidFill>
              </a:rPr>
              <a:t>Screenshot of code in Arduino IDE showing my name in the comment.</a:t>
            </a:r>
          </a:p>
        </p:txBody>
      </p:sp>
      <p:pic>
        <p:nvPicPr>
          <p:cNvPr id="4" name="Picture 3" descr="A screenshot of a computer program&#10;&#10;Description automatically generated">
            <a:extLst>
              <a:ext uri="{FF2B5EF4-FFF2-40B4-BE49-F238E27FC236}">
                <a16:creationId xmlns:a16="http://schemas.microsoft.com/office/drawing/2014/main" id="{E219847D-A144-55F0-479D-4E9F7F5EAFCC}"/>
              </a:ext>
            </a:extLst>
          </p:cNvPr>
          <p:cNvPicPr>
            <a:picLocks noChangeAspect="1"/>
          </p:cNvPicPr>
          <p:nvPr/>
        </p:nvPicPr>
        <p:blipFill>
          <a:blip r:embed="rId2"/>
          <a:stretch>
            <a:fillRect/>
          </a:stretch>
        </p:blipFill>
        <p:spPr>
          <a:xfrm>
            <a:off x="5185746" y="870075"/>
            <a:ext cx="7006254" cy="5149596"/>
          </a:xfrm>
          <a:prstGeom prst="rect">
            <a:avLst/>
          </a:prstGeom>
        </p:spPr>
      </p:pic>
    </p:spTree>
    <p:extLst>
      <p:ext uri="{BB962C8B-B14F-4D97-AF65-F5344CB8AC3E}">
        <p14:creationId xmlns:p14="http://schemas.microsoft.com/office/powerpoint/2010/main" val="13033447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4506</TotalTime>
  <Words>645</Words>
  <Application>Microsoft Office PowerPoint</Application>
  <PresentationFormat>Widescreen</PresentationFormat>
  <Paragraphs>72</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Söhne</vt:lpstr>
      <vt:lpstr>Office Theme</vt:lpstr>
      <vt:lpstr> Creating a Multiple Traffic Light Controller with a Cross Walk and an Emergency Buzzer with SMART sensor  Cody Kyser </vt:lpstr>
      <vt:lpstr>INTRODUCTION</vt:lpstr>
      <vt:lpstr> </vt:lpstr>
      <vt:lpstr>ESP32 (Picture)</vt:lpstr>
      <vt:lpstr>Installation of Arduino IDE</vt:lpstr>
      <vt:lpstr>ESP32 WIFI SCAN</vt:lpstr>
      <vt:lpstr>PowerPoint Presentation</vt:lpstr>
      <vt:lpstr>PICTURE OF CIRCUIT WITH WORKING LEDs </vt:lpstr>
      <vt:lpstr>Arduino IDE CODE</vt:lpstr>
      <vt:lpstr>PowerPoint Presentation</vt:lpstr>
      <vt:lpstr>PICTURE OF CIRCUIT WITH WORKING LEDs </vt:lpstr>
      <vt:lpstr>Screenshot of code in Arduino IDE</vt:lpstr>
      <vt:lpstr>PowerPoint Presentation</vt:lpstr>
      <vt:lpstr>Picture of Circuit with Working LEDs </vt:lpstr>
      <vt:lpstr>Screenshot of code in Arduino IDE</vt:lpstr>
      <vt:lpstr>Screenshot of Serial Monitor in Arduino IDE</vt:lpstr>
      <vt:lpstr>PowerPoint Presentation</vt:lpstr>
      <vt:lpstr>Picture of Circuit with Working LEDs and LCD Display</vt:lpstr>
      <vt:lpstr>Screenshot of code in Arduino IDE</vt:lpstr>
      <vt:lpstr>Screenshot of Serial Monitor in Arduino IDE</vt:lpstr>
      <vt:lpstr>PowerPoint Presentation</vt:lpstr>
      <vt:lpstr>Screenshot of circuit with working LEDs and LCD display (Building/Operation)</vt:lpstr>
      <vt:lpstr>Screenshot of code in Arduino IDE (Testing)</vt:lpstr>
      <vt:lpstr>Screenshot of Serial Monitor in Arduino IDE (Testing)</vt:lpstr>
      <vt:lpstr>CAREER SKILLS OBTAINED</vt:lpstr>
      <vt:lpstr>TEAMWORK </vt:lpstr>
      <vt:lpstr>CHALLENGES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CEIS101 Module 1</dc:title>
  <dc:creator>William Sullivan</dc:creator>
  <cp:lastModifiedBy>Cody Kyser</cp:lastModifiedBy>
  <cp:revision>36</cp:revision>
  <dcterms:created xsi:type="dcterms:W3CDTF">2018-12-20T22:43:36Z</dcterms:created>
  <dcterms:modified xsi:type="dcterms:W3CDTF">2023-10-20T17:49:11Z</dcterms:modified>
</cp:coreProperties>
</file>