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9" r:id="rId23"/>
    <p:sldId id="278" r:id="rId24"/>
    <p:sldId id="280" r:id="rId25"/>
    <p:sldId id="281" r:id="rId26"/>
    <p:sldId id="282" r:id="rId27"/>
    <p:sldId id="283" r:id="rId28"/>
    <p:sldId id="284" r:id="rId29"/>
    <p:sldId id="285"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A231FEDF-1C9D-4DF7-A9F6-81F979D11E3C}">
          <p14:sldIdLst>
            <p14:sldId id="256"/>
            <p14:sldId id="257"/>
            <p14:sldId id="258"/>
            <p14:sldId id="259"/>
          </p14:sldIdLst>
        </p14:section>
        <p14:section name="Untitled Section" id="{819DA64E-6F3F-4C8A-B8F9-C45960E57703}">
          <p14:sldIdLst>
            <p14:sldId id="260"/>
            <p14:sldId id="261"/>
            <p14:sldId id="262"/>
            <p14:sldId id="263"/>
            <p14:sldId id="264"/>
            <p14:sldId id="266"/>
            <p14:sldId id="267"/>
            <p14:sldId id="268"/>
            <p14:sldId id="269"/>
            <p14:sldId id="270"/>
            <p14:sldId id="271"/>
            <p14:sldId id="272"/>
            <p14:sldId id="273"/>
            <p14:sldId id="274"/>
            <p14:sldId id="275"/>
            <p14:sldId id="276"/>
            <p14:sldId id="277"/>
            <p14:sldId id="279"/>
            <p14:sldId id="278"/>
            <p14:sldId id="280"/>
            <p14:sldId id="281"/>
            <p14:sldId id="282"/>
            <p14:sldId id="283"/>
            <p14:sldId id="284"/>
            <p14:sldId id="285"/>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100" d="100"/>
          <a:sy n="100" d="100"/>
        </p:scale>
        <p:origin x="84" y="18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0FA996A-D92A-4997-B57A-F3A1ED2DD798}"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ECDFF14E-789D-454A-B467-55BDE1E5668E}">
      <dgm:prSet/>
      <dgm:spPr/>
      <dgm:t>
        <a:bodyPr/>
        <a:lstStyle/>
        <a:p>
          <a:r>
            <a:rPr lang="en-US"/>
            <a:t>This project strengthened a range of technical and analytical skills directly applicable to careers in cybersecurity, mobile forensics, and penetration testing.</a:t>
          </a:r>
        </a:p>
      </dgm:t>
    </dgm:pt>
    <dgm:pt modelId="{4B6160E0-455E-4DC3-85C5-A9801217B955}" type="parTrans" cxnId="{43A36F35-DACA-4DC0-BBBE-D0B98A92F736}">
      <dgm:prSet/>
      <dgm:spPr/>
      <dgm:t>
        <a:bodyPr/>
        <a:lstStyle/>
        <a:p>
          <a:endParaRPr lang="en-US"/>
        </a:p>
      </dgm:t>
    </dgm:pt>
    <dgm:pt modelId="{0B2B2D38-0978-4188-9518-B3C708901DD5}" type="sibTrans" cxnId="{43A36F35-DACA-4DC0-BBBE-D0B98A92F736}">
      <dgm:prSet/>
      <dgm:spPr/>
      <dgm:t>
        <a:bodyPr/>
        <a:lstStyle/>
        <a:p>
          <a:endParaRPr lang="en-US"/>
        </a:p>
      </dgm:t>
    </dgm:pt>
    <dgm:pt modelId="{5A0AC788-DE1F-4FFA-8110-9035BB990F55}">
      <dgm:prSet/>
      <dgm:spPr/>
      <dgm:t>
        <a:bodyPr/>
        <a:lstStyle/>
        <a:p>
          <a:r>
            <a:rPr lang="en-US"/>
            <a:t>Mobile device analysis using Android emulator</a:t>
          </a:r>
        </a:p>
      </dgm:t>
    </dgm:pt>
    <dgm:pt modelId="{D6313C89-9764-4EB9-B935-B1511C3923A7}" type="parTrans" cxnId="{E0275177-3C5E-481A-9D92-6CFEB24AF800}">
      <dgm:prSet/>
      <dgm:spPr/>
      <dgm:t>
        <a:bodyPr/>
        <a:lstStyle/>
        <a:p>
          <a:endParaRPr lang="en-US"/>
        </a:p>
      </dgm:t>
    </dgm:pt>
    <dgm:pt modelId="{AEB02760-4152-4EFA-84D2-B069E1DFC33C}" type="sibTrans" cxnId="{E0275177-3C5E-481A-9D92-6CFEB24AF800}">
      <dgm:prSet/>
      <dgm:spPr/>
      <dgm:t>
        <a:bodyPr/>
        <a:lstStyle/>
        <a:p>
          <a:endParaRPr lang="en-US"/>
        </a:p>
      </dgm:t>
    </dgm:pt>
    <dgm:pt modelId="{D6928142-6A13-471A-8596-371E15675B3F}">
      <dgm:prSet/>
      <dgm:spPr/>
      <dgm:t>
        <a:bodyPr/>
        <a:lstStyle/>
        <a:p>
          <a:r>
            <a:rPr lang="en-US"/>
            <a:t>Reverse engineering APKs and inspecting app behavior</a:t>
          </a:r>
        </a:p>
      </dgm:t>
    </dgm:pt>
    <dgm:pt modelId="{39AAEEEF-7DFC-4E46-A9E4-C29661F4EDA1}" type="parTrans" cxnId="{77C4BFFC-3849-474F-8855-800B1BA64D44}">
      <dgm:prSet/>
      <dgm:spPr/>
      <dgm:t>
        <a:bodyPr/>
        <a:lstStyle/>
        <a:p>
          <a:endParaRPr lang="en-US"/>
        </a:p>
      </dgm:t>
    </dgm:pt>
    <dgm:pt modelId="{0A57D33A-577F-4B15-9941-2CE0D7B45D2E}" type="sibTrans" cxnId="{77C4BFFC-3849-474F-8855-800B1BA64D44}">
      <dgm:prSet/>
      <dgm:spPr/>
      <dgm:t>
        <a:bodyPr/>
        <a:lstStyle/>
        <a:p>
          <a:endParaRPr lang="en-US"/>
        </a:p>
      </dgm:t>
    </dgm:pt>
    <dgm:pt modelId="{A2686874-B570-4B51-844D-FCF729C69D6F}">
      <dgm:prSet/>
      <dgm:spPr/>
      <dgm:t>
        <a:bodyPr/>
        <a:lstStyle/>
        <a:p>
          <a:r>
            <a:rPr lang="en-US"/>
            <a:t>Network traffic capture and proxy configuration</a:t>
          </a:r>
        </a:p>
      </dgm:t>
    </dgm:pt>
    <dgm:pt modelId="{319372D6-9C5E-4D9C-9655-14CC3AA61E34}" type="parTrans" cxnId="{084A52DA-96C3-4A16-A2F8-E8AC51CA4D5A}">
      <dgm:prSet/>
      <dgm:spPr/>
      <dgm:t>
        <a:bodyPr/>
        <a:lstStyle/>
        <a:p>
          <a:endParaRPr lang="en-US"/>
        </a:p>
      </dgm:t>
    </dgm:pt>
    <dgm:pt modelId="{CCDB469E-41A9-41A8-B7E0-EE9EE5EB0528}" type="sibTrans" cxnId="{084A52DA-96C3-4A16-A2F8-E8AC51CA4D5A}">
      <dgm:prSet/>
      <dgm:spPr/>
      <dgm:t>
        <a:bodyPr/>
        <a:lstStyle/>
        <a:p>
          <a:endParaRPr lang="en-US"/>
        </a:p>
      </dgm:t>
    </dgm:pt>
    <dgm:pt modelId="{DFD8C451-B06C-42CB-A277-417D6D4EA226}">
      <dgm:prSet/>
      <dgm:spPr/>
      <dgm:t>
        <a:bodyPr/>
        <a:lstStyle/>
        <a:p>
          <a:r>
            <a:rPr lang="en-US"/>
            <a:t>Identifying mobile-specific vulnerabilities and exploits</a:t>
          </a:r>
        </a:p>
      </dgm:t>
    </dgm:pt>
    <dgm:pt modelId="{6DE80FAD-4E1F-4AD0-86A2-556E350A0AD2}" type="parTrans" cxnId="{D32FC6DA-004E-46D5-BEA6-12B6BA344199}">
      <dgm:prSet/>
      <dgm:spPr/>
      <dgm:t>
        <a:bodyPr/>
        <a:lstStyle/>
        <a:p>
          <a:endParaRPr lang="en-US"/>
        </a:p>
      </dgm:t>
    </dgm:pt>
    <dgm:pt modelId="{0A1D7958-0FBA-4A3A-ACEF-F7497DE2E803}" type="sibTrans" cxnId="{D32FC6DA-004E-46D5-BEA6-12B6BA344199}">
      <dgm:prSet/>
      <dgm:spPr/>
      <dgm:t>
        <a:bodyPr/>
        <a:lstStyle/>
        <a:p>
          <a:endParaRPr lang="en-US"/>
        </a:p>
      </dgm:t>
    </dgm:pt>
    <dgm:pt modelId="{A4B44CEC-1C5A-414B-A486-148748D34DB3}">
      <dgm:prSet/>
      <dgm:spPr/>
      <dgm:t>
        <a:bodyPr/>
        <a:lstStyle/>
        <a:p>
          <a:r>
            <a:rPr lang="en-US"/>
            <a:t>Troubleshooting VM, proxy, and tool compatibility issues</a:t>
          </a:r>
        </a:p>
      </dgm:t>
    </dgm:pt>
    <dgm:pt modelId="{227D7B4D-986E-448A-AE83-7FA82E1F1D49}" type="parTrans" cxnId="{3DADD987-66EF-4A23-80B7-38DE756248F5}">
      <dgm:prSet/>
      <dgm:spPr/>
      <dgm:t>
        <a:bodyPr/>
        <a:lstStyle/>
        <a:p>
          <a:endParaRPr lang="en-US"/>
        </a:p>
      </dgm:t>
    </dgm:pt>
    <dgm:pt modelId="{913D33EC-E6C5-4631-81F9-29DF23D66165}" type="sibTrans" cxnId="{3DADD987-66EF-4A23-80B7-38DE756248F5}">
      <dgm:prSet/>
      <dgm:spPr/>
      <dgm:t>
        <a:bodyPr/>
        <a:lstStyle/>
        <a:p>
          <a:endParaRPr lang="en-US"/>
        </a:p>
      </dgm:t>
    </dgm:pt>
    <dgm:pt modelId="{838A1A34-501A-43A4-B775-BFF0D0EF141F}">
      <dgm:prSet/>
      <dgm:spPr/>
      <dgm:t>
        <a:bodyPr/>
        <a:lstStyle/>
        <a:p>
          <a:r>
            <a:rPr lang="en-US"/>
            <a:t>Strengthening analytical thinking and security mindset</a:t>
          </a:r>
        </a:p>
      </dgm:t>
    </dgm:pt>
    <dgm:pt modelId="{1808C5C4-98ED-41E9-B950-7360180DBCB9}" type="parTrans" cxnId="{1478988B-F9B0-4D34-83D7-CCC7F4CCDB58}">
      <dgm:prSet/>
      <dgm:spPr/>
      <dgm:t>
        <a:bodyPr/>
        <a:lstStyle/>
        <a:p>
          <a:endParaRPr lang="en-US"/>
        </a:p>
      </dgm:t>
    </dgm:pt>
    <dgm:pt modelId="{C81D9BC5-65D5-47C3-8F0E-D37B9160ED1E}" type="sibTrans" cxnId="{1478988B-F9B0-4D34-83D7-CCC7F4CCDB58}">
      <dgm:prSet/>
      <dgm:spPr/>
      <dgm:t>
        <a:bodyPr/>
        <a:lstStyle/>
        <a:p>
          <a:endParaRPr lang="en-US"/>
        </a:p>
      </dgm:t>
    </dgm:pt>
    <dgm:pt modelId="{FA1EB236-6C76-418E-893A-1E2A36D3C2AA}" type="pres">
      <dgm:prSet presAssocID="{90FA996A-D92A-4997-B57A-F3A1ED2DD798}" presName="linear" presStyleCnt="0">
        <dgm:presLayoutVars>
          <dgm:animLvl val="lvl"/>
          <dgm:resizeHandles val="exact"/>
        </dgm:presLayoutVars>
      </dgm:prSet>
      <dgm:spPr/>
    </dgm:pt>
    <dgm:pt modelId="{146B51E0-13D0-4303-97E1-EA5444A8D792}" type="pres">
      <dgm:prSet presAssocID="{ECDFF14E-789D-454A-B467-55BDE1E5668E}" presName="parentText" presStyleLbl="node1" presStyleIdx="0" presStyleCnt="1">
        <dgm:presLayoutVars>
          <dgm:chMax val="0"/>
          <dgm:bulletEnabled val="1"/>
        </dgm:presLayoutVars>
      </dgm:prSet>
      <dgm:spPr/>
    </dgm:pt>
    <dgm:pt modelId="{30834325-339B-4687-8B99-C19BC5F54A0D}" type="pres">
      <dgm:prSet presAssocID="{ECDFF14E-789D-454A-B467-55BDE1E5668E}" presName="childText" presStyleLbl="revTx" presStyleIdx="0" presStyleCnt="1">
        <dgm:presLayoutVars>
          <dgm:bulletEnabled val="1"/>
        </dgm:presLayoutVars>
      </dgm:prSet>
      <dgm:spPr/>
    </dgm:pt>
  </dgm:ptLst>
  <dgm:cxnLst>
    <dgm:cxn modelId="{568FAC0C-2AE5-4E67-9FFB-D691B1C109EE}" type="presOf" srcId="{90FA996A-D92A-4997-B57A-F3A1ED2DD798}" destId="{FA1EB236-6C76-418E-893A-1E2A36D3C2AA}" srcOrd="0" destOrd="0" presId="urn:microsoft.com/office/officeart/2005/8/layout/vList2"/>
    <dgm:cxn modelId="{601BBB0C-D630-4A87-AE88-ADEF66F195C3}" type="presOf" srcId="{A2686874-B570-4B51-844D-FCF729C69D6F}" destId="{30834325-339B-4687-8B99-C19BC5F54A0D}" srcOrd="0" destOrd="2" presId="urn:microsoft.com/office/officeart/2005/8/layout/vList2"/>
    <dgm:cxn modelId="{43A36F35-DACA-4DC0-BBBE-D0B98A92F736}" srcId="{90FA996A-D92A-4997-B57A-F3A1ED2DD798}" destId="{ECDFF14E-789D-454A-B467-55BDE1E5668E}" srcOrd="0" destOrd="0" parTransId="{4B6160E0-455E-4DC3-85C5-A9801217B955}" sibTransId="{0B2B2D38-0978-4188-9518-B3C708901DD5}"/>
    <dgm:cxn modelId="{07469A40-3832-441E-86B4-21883190612A}" type="presOf" srcId="{5A0AC788-DE1F-4FFA-8110-9035BB990F55}" destId="{30834325-339B-4687-8B99-C19BC5F54A0D}" srcOrd="0" destOrd="0" presId="urn:microsoft.com/office/officeart/2005/8/layout/vList2"/>
    <dgm:cxn modelId="{4F2A2669-CF51-4002-9052-DE211571D8D4}" type="presOf" srcId="{A4B44CEC-1C5A-414B-A486-148748D34DB3}" destId="{30834325-339B-4687-8B99-C19BC5F54A0D}" srcOrd="0" destOrd="4" presId="urn:microsoft.com/office/officeart/2005/8/layout/vList2"/>
    <dgm:cxn modelId="{DACCBC6F-0D14-4615-9424-4DE91184BC56}" type="presOf" srcId="{838A1A34-501A-43A4-B775-BFF0D0EF141F}" destId="{30834325-339B-4687-8B99-C19BC5F54A0D}" srcOrd="0" destOrd="5" presId="urn:microsoft.com/office/officeart/2005/8/layout/vList2"/>
    <dgm:cxn modelId="{E0275177-3C5E-481A-9D92-6CFEB24AF800}" srcId="{ECDFF14E-789D-454A-B467-55BDE1E5668E}" destId="{5A0AC788-DE1F-4FFA-8110-9035BB990F55}" srcOrd="0" destOrd="0" parTransId="{D6313C89-9764-4EB9-B935-B1511C3923A7}" sibTransId="{AEB02760-4152-4EFA-84D2-B069E1DFC33C}"/>
    <dgm:cxn modelId="{DD040C85-98B1-4D30-AEDD-8B0631812EB0}" type="presOf" srcId="{ECDFF14E-789D-454A-B467-55BDE1E5668E}" destId="{146B51E0-13D0-4303-97E1-EA5444A8D792}" srcOrd="0" destOrd="0" presId="urn:microsoft.com/office/officeart/2005/8/layout/vList2"/>
    <dgm:cxn modelId="{3DADD987-66EF-4A23-80B7-38DE756248F5}" srcId="{ECDFF14E-789D-454A-B467-55BDE1E5668E}" destId="{A4B44CEC-1C5A-414B-A486-148748D34DB3}" srcOrd="4" destOrd="0" parTransId="{227D7B4D-986E-448A-AE83-7FA82E1F1D49}" sibTransId="{913D33EC-E6C5-4631-81F9-29DF23D66165}"/>
    <dgm:cxn modelId="{1478988B-F9B0-4D34-83D7-CCC7F4CCDB58}" srcId="{ECDFF14E-789D-454A-B467-55BDE1E5668E}" destId="{838A1A34-501A-43A4-B775-BFF0D0EF141F}" srcOrd="5" destOrd="0" parTransId="{1808C5C4-98ED-41E9-B950-7360180DBCB9}" sibTransId="{C81D9BC5-65D5-47C3-8F0E-D37B9160ED1E}"/>
    <dgm:cxn modelId="{E39B479B-21AB-43DD-8857-F1DCEB4D87A4}" type="presOf" srcId="{D6928142-6A13-471A-8596-371E15675B3F}" destId="{30834325-339B-4687-8B99-C19BC5F54A0D}" srcOrd="0" destOrd="1" presId="urn:microsoft.com/office/officeart/2005/8/layout/vList2"/>
    <dgm:cxn modelId="{C1F385D5-E91F-456A-A126-87CE2A2D5989}" type="presOf" srcId="{DFD8C451-B06C-42CB-A277-417D6D4EA226}" destId="{30834325-339B-4687-8B99-C19BC5F54A0D}" srcOrd="0" destOrd="3" presId="urn:microsoft.com/office/officeart/2005/8/layout/vList2"/>
    <dgm:cxn modelId="{084A52DA-96C3-4A16-A2F8-E8AC51CA4D5A}" srcId="{ECDFF14E-789D-454A-B467-55BDE1E5668E}" destId="{A2686874-B570-4B51-844D-FCF729C69D6F}" srcOrd="2" destOrd="0" parTransId="{319372D6-9C5E-4D9C-9655-14CC3AA61E34}" sibTransId="{CCDB469E-41A9-41A8-B7E0-EE9EE5EB0528}"/>
    <dgm:cxn modelId="{D32FC6DA-004E-46D5-BEA6-12B6BA344199}" srcId="{ECDFF14E-789D-454A-B467-55BDE1E5668E}" destId="{DFD8C451-B06C-42CB-A277-417D6D4EA226}" srcOrd="3" destOrd="0" parTransId="{6DE80FAD-4E1F-4AD0-86A2-556E350A0AD2}" sibTransId="{0A1D7958-0FBA-4A3A-ACEF-F7497DE2E803}"/>
    <dgm:cxn modelId="{77C4BFFC-3849-474F-8855-800B1BA64D44}" srcId="{ECDFF14E-789D-454A-B467-55BDE1E5668E}" destId="{D6928142-6A13-471A-8596-371E15675B3F}" srcOrd="1" destOrd="0" parTransId="{39AAEEEF-7DFC-4E46-A9E4-C29661F4EDA1}" sibTransId="{0A57D33A-577F-4B15-9941-2CE0D7B45D2E}"/>
    <dgm:cxn modelId="{402442CF-24F6-4360-BCEC-F1F5359E5397}" type="presParOf" srcId="{FA1EB236-6C76-418E-893A-1E2A36D3C2AA}" destId="{146B51E0-13D0-4303-97E1-EA5444A8D792}" srcOrd="0" destOrd="0" presId="urn:microsoft.com/office/officeart/2005/8/layout/vList2"/>
    <dgm:cxn modelId="{3CF78A3C-DA46-4A19-B8B7-3A3F9C7231D3}" type="presParOf" srcId="{FA1EB236-6C76-418E-893A-1E2A36D3C2AA}" destId="{30834325-339B-4687-8B99-C19BC5F54A0D}"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6B51E0-13D0-4303-97E1-EA5444A8D792}">
      <dsp:nvSpPr>
        <dsp:cNvPr id="0" name=""/>
        <dsp:cNvSpPr/>
      </dsp:nvSpPr>
      <dsp:spPr>
        <a:xfrm>
          <a:off x="0" y="47788"/>
          <a:ext cx="6949440" cy="233766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a:t>This project strengthened a range of technical and analytical skills directly applicable to careers in cybersecurity, mobile forensics, and penetration testing.</a:t>
          </a:r>
        </a:p>
      </dsp:txBody>
      <dsp:txXfrm>
        <a:off x="114115" y="161903"/>
        <a:ext cx="6721210" cy="2109430"/>
      </dsp:txXfrm>
    </dsp:sp>
    <dsp:sp modelId="{30834325-339B-4687-8B99-C19BC5F54A0D}">
      <dsp:nvSpPr>
        <dsp:cNvPr id="0" name=""/>
        <dsp:cNvSpPr/>
      </dsp:nvSpPr>
      <dsp:spPr>
        <a:xfrm>
          <a:off x="0" y="2385448"/>
          <a:ext cx="6949440" cy="33533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0645" tIns="34290" rIns="192024" bIns="34290" numCol="1" spcCol="1270" anchor="t" anchorCtr="0">
          <a:noAutofit/>
        </a:bodyPr>
        <a:lstStyle/>
        <a:p>
          <a:pPr marL="228600" lvl="1" indent="-228600" algn="l" defTabSz="933450">
            <a:lnSpc>
              <a:spcPct val="90000"/>
            </a:lnSpc>
            <a:spcBef>
              <a:spcPct val="0"/>
            </a:spcBef>
            <a:spcAft>
              <a:spcPct val="20000"/>
            </a:spcAft>
            <a:buChar char="•"/>
          </a:pPr>
          <a:r>
            <a:rPr lang="en-US" sz="2100" kern="1200"/>
            <a:t>Mobile device analysis using Android emulator</a:t>
          </a:r>
        </a:p>
        <a:p>
          <a:pPr marL="228600" lvl="1" indent="-228600" algn="l" defTabSz="933450">
            <a:lnSpc>
              <a:spcPct val="90000"/>
            </a:lnSpc>
            <a:spcBef>
              <a:spcPct val="0"/>
            </a:spcBef>
            <a:spcAft>
              <a:spcPct val="20000"/>
            </a:spcAft>
            <a:buChar char="•"/>
          </a:pPr>
          <a:r>
            <a:rPr lang="en-US" sz="2100" kern="1200"/>
            <a:t>Reverse engineering APKs and inspecting app behavior</a:t>
          </a:r>
        </a:p>
        <a:p>
          <a:pPr marL="228600" lvl="1" indent="-228600" algn="l" defTabSz="933450">
            <a:lnSpc>
              <a:spcPct val="90000"/>
            </a:lnSpc>
            <a:spcBef>
              <a:spcPct val="0"/>
            </a:spcBef>
            <a:spcAft>
              <a:spcPct val="20000"/>
            </a:spcAft>
            <a:buChar char="•"/>
          </a:pPr>
          <a:r>
            <a:rPr lang="en-US" sz="2100" kern="1200"/>
            <a:t>Network traffic capture and proxy configuration</a:t>
          </a:r>
        </a:p>
        <a:p>
          <a:pPr marL="228600" lvl="1" indent="-228600" algn="l" defTabSz="933450">
            <a:lnSpc>
              <a:spcPct val="90000"/>
            </a:lnSpc>
            <a:spcBef>
              <a:spcPct val="0"/>
            </a:spcBef>
            <a:spcAft>
              <a:spcPct val="20000"/>
            </a:spcAft>
            <a:buChar char="•"/>
          </a:pPr>
          <a:r>
            <a:rPr lang="en-US" sz="2100" kern="1200"/>
            <a:t>Identifying mobile-specific vulnerabilities and exploits</a:t>
          </a:r>
        </a:p>
        <a:p>
          <a:pPr marL="228600" lvl="1" indent="-228600" algn="l" defTabSz="933450">
            <a:lnSpc>
              <a:spcPct val="90000"/>
            </a:lnSpc>
            <a:spcBef>
              <a:spcPct val="0"/>
            </a:spcBef>
            <a:spcAft>
              <a:spcPct val="20000"/>
            </a:spcAft>
            <a:buChar char="•"/>
          </a:pPr>
          <a:r>
            <a:rPr lang="en-US" sz="2100" kern="1200"/>
            <a:t>Troubleshooting VM, proxy, and tool compatibility issues</a:t>
          </a:r>
        </a:p>
        <a:p>
          <a:pPr marL="228600" lvl="1" indent="-228600" algn="l" defTabSz="933450">
            <a:lnSpc>
              <a:spcPct val="90000"/>
            </a:lnSpc>
            <a:spcBef>
              <a:spcPct val="0"/>
            </a:spcBef>
            <a:spcAft>
              <a:spcPct val="20000"/>
            </a:spcAft>
            <a:buChar char="•"/>
          </a:pPr>
          <a:r>
            <a:rPr lang="en-US" sz="2100" kern="1200"/>
            <a:t>Strengthening analytical thinking and security mindset</a:t>
          </a:r>
        </a:p>
      </dsp:txBody>
      <dsp:txXfrm>
        <a:off x="0" y="2385448"/>
        <a:ext cx="6949440" cy="3353399"/>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2301923" y="1122363"/>
            <a:ext cx="7588155" cy="2621154"/>
          </a:xfrm>
        </p:spPr>
        <p:txBody>
          <a:bodyPr anchor="b">
            <a:normAutofit/>
          </a:bodyPr>
          <a:lstStyle>
            <a:lvl1pPr algn="ctr">
              <a:defRPr sz="40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2301923" y="3843708"/>
            <a:ext cx="7588155" cy="1414091"/>
          </a:xfrm>
        </p:spPr>
        <p:txBody>
          <a:bodyPr>
            <a:norm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p>
            <a:fld id="{C128FA71-3A18-48C0-980F-4B68F7F63042}" type="datetime1">
              <a:rPr lang="en-US" smtClean="0"/>
              <a:t>6/28/2025</a:t>
            </a:fld>
            <a:endParaRPr lang="en-US"/>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28183566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4E956D-CB73-C986-F100-46487310D11E}"/>
              </a:ext>
            </a:extLst>
          </p:cNvPr>
          <p:cNvSpPr>
            <a:spLocks noGrp="1"/>
          </p:cNvSpPr>
          <p:nvPr>
            <p:ph type="title"/>
          </p:nvPr>
        </p:nvSpPr>
        <p:spPr>
          <a:xfrm>
            <a:off x="612648" y="548640"/>
            <a:ext cx="10515600" cy="1132258"/>
          </a:xfr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E423E6A-A07C-BF0D-EA30-9A8A854E48F1}"/>
              </a:ext>
            </a:extLst>
          </p:cNvPr>
          <p:cNvSpPr>
            <a:spLocks noGrp="1"/>
          </p:cNvSpPr>
          <p:nvPr>
            <p:ph type="body" orient="vert" idx="1"/>
          </p:nvPr>
        </p:nvSpPr>
        <p:spPr>
          <a:xfrm>
            <a:off x="612648" y="1680898"/>
            <a:ext cx="10515600" cy="449606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EDC9908-8F95-8DFC-72CC-158552B56735}"/>
              </a:ext>
            </a:extLst>
          </p:cNvPr>
          <p:cNvSpPr>
            <a:spLocks noGrp="1"/>
          </p:cNvSpPr>
          <p:nvPr>
            <p:ph type="dt" sz="half" idx="10"/>
          </p:nvPr>
        </p:nvSpPr>
        <p:spPr/>
        <p:txBody>
          <a:bodyPr/>
          <a:lstStyle/>
          <a:p>
            <a:fld id="{7104EDB3-C0E8-45F8-9E1D-1B6C8D1880C0}" type="datetime1">
              <a:rPr lang="en-US" smtClean="0"/>
              <a:t>6/28/2025</a:t>
            </a:fld>
            <a:endParaRPr lang="en-US"/>
          </a:p>
        </p:txBody>
      </p:sp>
      <p:sp>
        <p:nvSpPr>
          <p:cNvPr id="5" name="Footer Placeholder 4">
            <a:extLst>
              <a:ext uri="{FF2B5EF4-FFF2-40B4-BE49-F238E27FC236}">
                <a16:creationId xmlns:a16="http://schemas.microsoft.com/office/drawing/2014/main" id="{2C26C9BE-9060-50CB-2BB7-07307FF89A7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84A835B-97D3-BC22-F0B8-4986D4636271}"/>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9354032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85B0252-346C-F6F4-3642-19F571550D45}"/>
              </a:ext>
            </a:extLst>
          </p:cNvPr>
          <p:cNvSpPr>
            <a:spLocks noGrp="1"/>
          </p:cNvSpPr>
          <p:nvPr>
            <p:ph type="title" orient="vert"/>
          </p:nvPr>
        </p:nvSpPr>
        <p:spPr>
          <a:xfrm>
            <a:off x="9634888" y="578497"/>
            <a:ext cx="2047037" cy="5598466"/>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F798DA36-7351-9D6A-518B-678AB8A507D3}"/>
              </a:ext>
            </a:extLst>
          </p:cNvPr>
          <p:cNvSpPr>
            <a:spLocks noGrp="1"/>
          </p:cNvSpPr>
          <p:nvPr>
            <p:ph type="body" orient="vert" idx="1"/>
          </p:nvPr>
        </p:nvSpPr>
        <p:spPr>
          <a:xfrm>
            <a:off x="838200" y="578497"/>
            <a:ext cx="8796688" cy="559846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846BDFF-D746-836C-04B8-CA89AD5D1466}"/>
              </a:ext>
            </a:extLst>
          </p:cNvPr>
          <p:cNvSpPr>
            <a:spLocks noGrp="1"/>
          </p:cNvSpPr>
          <p:nvPr>
            <p:ph type="dt" sz="half" idx="10"/>
          </p:nvPr>
        </p:nvSpPr>
        <p:spPr/>
        <p:txBody>
          <a:bodyPr/>
          <a:lstStyle/>
          <a:p>
            <a:fld id="{9CF0EC4B-54ED-4041-B552-9BA760FA3DBA}" type="datetime1">
              <a:rPr lang="en-US" smtClean="0"/>
              <a:t>6/28/2025</a:t>
            </a:fld>
            <a:endParaRPr lang="en-US"/>
          </a:p>
        </p:txBody>
      </p:sp>
      <p:sp>
        <p:nvSpPr>
          <p:cNvPr id="5" name="Footer Placeholder 4">
            <a:extLst>
              <a:ext uri="{FF2B5EF4-FFF2-40B4-BE49-F238E27FC236}">
                <a16:creationId xmlns:a16="http://schemas.microsoft.com/office/drawing/2014/main" id="{919AA929-A9E6-FF9C-0C59-177F892D6A6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316D893-7E81-90DC-4139-7687B39C3AC8}"/>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13481744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C2DD052-3E45-E789-01F8-33250024ECB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51C1210E-201E-4473-82AC-2466F5386C38}" type="datetime1">
              <a:rPr lang="en-US" smtClean="0"/>
              <a:t>6/28/2025</a:t>
            </a:fld>
            <a:endParaRPr lang="en-US"/>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18292838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1D06AF-EF87-8489-2C82-DEB90B7EFE0C}"/>
              </a:ext>
            </a:extLst>
          </p:cNvPr>
          <p:cNvSpPr>
            <a:spLocks noGrp="1"/>
          </p:cNvSpPr>
          <p:nvPr>
            <p:ph type="title"/>
          </p:nvPr>
        </p:nvSpPr>
        <p:spPr>
          <a:xfrm>
            <a:off x="603381" y="553616"/>
            <a:ext cx="8273140" cy="4008859"/>
          </a:xfrm>
        </p:spPr>
        <p:txBody>
          <a:bodyPr anchor="t">
            <a:normAutofit/>
          </a:bodyPr>
          <a:lstStyle>
            <a:lvl1pPr>
              <a:defRPr sz="5400" cap="all" baseline="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308E5678-CA38-1318-9EA2-5E0A4F9A59BA}"/>
              </a:ext>
            </a:extLst>
          </p:cNvPr>
          <p:cNvSpPr>
            <a:spLocks noGrp="1"/>
          </p:cNvSpPr>
          <p:nvPr>
            <p:ph type="body" idx="1"/>
          </p:nvPr>
        </p:nvSpPr>
        <p:spPr>
          <a:xfrm>
            <a:off x="603380" y="4589463"/>
            <a:ext cx="8273140" cy="1384617"/>
          </a:xfrm>
        </p:spPr>
        <p:txBody>
          <a:bodyPr anchor="b">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4E99186-7E5A-60AF-DE69-5C7DA71611AB}"/>
              </a:ext>
            </a:extLst>
          </p:cNvPr>
          <p:cNvSpPr>
            <a:spLocks noGrp="1"/>
          </p:cNvSpPr>
          <p:nvPr>
            <p:ph type="dt" sz="half" idx="10"/>
          </p:nvPr>
        </p:nvSpPr>
        <p:spPr/>
        <p:txBody>
          <a:bodyPr/>
          <a:lstStyle/>
          <a:p>
            <a:fld id="{B01EA198-6CAB-4B8F-B93F-1F9C8C4B6CE7}" type="datetime1">
              <a:rPr lang="en-US" smtClean="0"/>
              <a:t>6/28/2025</a:t>
            </a:fld>
            <a:endParaRPr lang="en-US"/>
          </a:p>
        </p:txBody>
      </p:sp>
      <p:sp>
        <p:nvSpPr>
          <p:cNvPr id="5" name="Footer Placeholder 4">
            <a:extLst>
              <a:ext uri="{FF2B5EF4-FFF2-40B4-BE49-F238E27FC236}">
                <a16:creationId xmlns:a16="http://schemas.microsoft.com/office/drawing/2014/main" id="{82FA13D1-1FBA-E820-323B-77B41F1A665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B39BE85-85F6-4636-C651-D87CC969A49E}"/>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40083903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8" y="548640"/>
            <a:ext cx="10741152" cy="1132258"/>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72E861E-DFBA-B4AA-9356-CDE3D3F57C04}"/>
              </a:ext>
            </a:extLst>
          </p:cNvPr>
          <p:cNvSpPr>
            <a:spLocks noGrp="1"/>
          </p:cNvSpPr>
          <p:nvPr>
            <p:ph sz="half" idx="1"/>
          </p:nvPr>
        </p:nvSpPr>
        <p:spPr>
          <a:xfrm>
            <a:off x="612648"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451D7538-EC5A-3EE7-176F-A58920C5079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CA06041F-4525-44D5-AA4F-332294BF1F56}" type="datetime1">
              <a:rPr lang="en-US" smtClean="0"/>
              <a:t>6/28/2025</a:t>
            </a:fld>
            <a:endParaRPr lang="en-US"/>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264641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FEE969-634D-6E32-D227-18E9282C6F9E}"/>
              </a:ext>
            </a:extLst>
          </p:cNvPr>
          <p:cNvSpPr>
            <a:spLocks noGrp="1"/>
          </p:cNvSpPr>
          <p:nvPr>
            <p:ph type="title"/>
          </p:nvPr>
        </p:nvSpPr>
        <p:spPr>
          <a:xfrm>
            <a:off x="609600" y="547396"/>
            <a:ext cx="10745788" cy="1143292"/>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1CD26D4-290A-F0ED-7D62-41EDA6FEC2B9}"/>
              </a:ext>
            </a:extLst>
          </p:cNvPr>
          <p:cNvSpPr>
            <a:spLocks noGrp="1"/>
          </p:cNvSpPr>
          <p:nvPr>
            <p:ph type="body" idx="1"/>
          </p:nvPr>
        </p:nvSpPr>
        <p:spPr>
          <a:xfrm>
            <a:off x="609600" y="1685735"/>
            <a:ext cx="5157787" cy="559834"/>
          </a:xfrm>
        </p:spPr>
        <p:txBody>
          <a:bodyPr anchor="b">
            <a:normAutofit/>
          </a:bodyPr>
          <a:lstStyle>
            <a:lvl1pPr marL="0" indent="0">
              <a:lnSpc>
                <a:spcPct val="90000"/>
              </a:lnSpc>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4DA52B0-7419-A946-4523-6D34BCAD26D1}"/>
              </a:ext>
            </a:extLst>
          </p:cNvPr>
          <p:cNvSpPr>
            <a:spLocks noGrp="1"/>
          </p:cNvSpPr>
          <p:nvPr>
            <p:ph sz="half" idx="2"/>
          </p:nvPr>
        </p:nvSpPr>
        <p:spPr>
          <a:xfrm>
            <a:off x="609600" y="2386894"/>
            <a:ext cx="5157787" cy="37650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06536620-C4F3-EEC3-DBF1-05196B1CBB55}"/>
              </a:ext>
            </a:extLst>
          </p:cNvPr>
          <p:cNvSpPr>
            <a:spLocks noGrp="1"/>
          </p:cNvSpPr>
          <p:nvPr>
            <p:ph type="body" sz="quarter" idx="3"/>
          </p:nvPr>
        </p:nvSpPr>
        <p:spPr>
          <a:xfrm>
            <a:off x="6172200" y="1685735"/>
            <a:ext cx="5183188" cy="559834"/>
          </a:xfrm>
        </p:spPr>
        <p:txBody>
          <a:bodyPr anchor="b">
            <a:normAutofit/>
          </a:bodyPr>
          <a:lstStyle>
            <a:lvl1pPr marL="0" indent="0">
              <a:lnSpc>
                <a:spcPct val="90000"/>
              </a:lnSpc>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3BAE980-E611-98B5-04E9-DE4584B0E33F}"/>
              </a:ext>
            </a:extLst>
          </p:cNvPr>
          <p:cNvSpPr>
            <a:spLocks noGrp="1"/>
          </p:cNvSpPr>
          <p:nvPr>
            <p:ph sz="quarter" idx="4"/>
          </p:nvPr>
        </p:nvSpPr>
        <p:spPr>
          <a:xfrm>
            <a:off x="6172199" y="2386894"/>
            <a:ext cx="5183189" cy="37650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E3B3581-658A-8487-F9CB-E79F2BFF27E4}"/>
              </a:ext>
            </a:extLst>
          </p:cNvPr>
          <p:cNvSpPr>
            <a:spLocks noGrp="1"/>
          </p:cNvSpPr>
          <p:nvPr>
            <p:ph type="dt" sz="half" idx="10"/>
          </p:nvPr>
        </p:nvSpPr>
        <p:spPr/>
        <p:txBody>
          <a:bodyPr/>
          <a:lstStyle/>
          <a:p>
            <a:fld id="{F9557091-BBDF-4EB9-BA6B-2BB67AC4FC0F}" type="datetime1">
              <a:rPr lang="en-US" smtClean="0"/>
              <a:t>6/28/2025</a:t>
            </a:fld>
            <a:endParaRPr lang="en-US"/>
          </a:p>
        </p:txBody>
      </p:sp>
      <p:sp>
        <p:nvSpPr>
          <p:cNvPr id="8" name="Footer Placeholder 7">
            <a:extLst>
              <a:ext uri="{FF2B5EF4-FFF2-40B4-BE49-F238E27FC236}">
                <a16:creationId xmlns:a16="http://schemas.microsoft.com/office/drawing/2014/main" id="{949D76D8-9033-26CF-BF4C-AECCC685C177}"/>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E02A06B8-CC1D-542F-D8EB-7625046B91D2}"/>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36817539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6A9F42-7FF7-F803-C075-BC4968D35E3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89E8268-7232-2944-F1BD-399F9419B563}"/>
              </a:ext>
            </a:extLst>
          </p:cNvPr>
          <p:cNvSpPr>
            <a:spLocks noGrp="1"/>
          </p:cNvSpPr>
          <p:nvPr>
            <p:ph type="dt" sz="half" idx="10"/>
          </p:nvPr>
        </p:nvSpPr>
        <p:spPr/>
        <p:txBody>
          <a:bodyPr/>
          <a:lstStyle/>
          <a:p>
            <a:fld id="{2D6B226B-77A6-410C-9796-083F278E0125}" type="datetime1">
              <a:rPr lang="en-US" smtClean="0"/>
              <a:t>6/28/2025</a:t>
            </a:fld>
            <a:endParaRPr lang="en-US"/>
          </a:p>
        </p:txBody>
      </p:sp>
      <p:sp>
        <p:nvSpPr>
          <p:cNvPr id="4" name="Footer Placeholder 3">
            <a:extLst>
              <a:ext uri="{FF2B5EF4-FFF2-40B4-BE49-F238E27FC236}">
                <a16:creationId xmlns:a16="http://schemas.microsoft.com/office/drawing/2014/main" id="{6B968DDD-323F-89A1-84E3-DDBA626D9386}"/>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98FBDC76-671D-1671-DCE2-D5658BD40E29}"/>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6006968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9BC4D82-0182-501C-9231-46767680476E}"/>
              </a:ext>
            </a:extLst>
          </p:cNvPr>
          <p:cNvSpPr>
            <a:spLocks noGrp="1"/>
          </p:cNvSpPr>
          <p:nvPr>
            <p:ph type="dt" sz="half" idx="10"/>
          </p:nvPr>
        </p:nvSpPr>
        <p:spPr/>
        <p:txBody>
          <a:bodyPr/>
          <a:lstStyle/>
          <a:p>
            <a:fld id="{A23A578B-D289-4C40-8593-3D356C49DA58}" type="datetime1">
              <a:rPr lang="en-US" smtClean="0"/>
              <a:t>6/28/2025</a:t>
            </a:fld>
            <a:endParaRPr lang="en-US"/>
          </a:p>
        </p:txBody>
      </p:sp>
      <p:sp>
        <p:nvSpPr>
          <p:cNvPr id="3" name="Footer Placeholder 2">
            <a:extLst>
              <a:ext uri="{FF2B5EF4-FFF2-40B4-BE49-F238E27FC236}">
                <a16:creationId xmlns:a16="http://schemas.microsoft.com/office/drawing/2014/main" id="{10EAA6C9-A7F3-19F1-D17C-A1D83FAF553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34EBB816-1B94-116F-92D4-6043AE9E0C6B}"/>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10680745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50C37F-77BE-E128-4248-D001C39E79C6}"/>
              </a:ext>
            </a:extLst>
          </p:cNvPr>
          <p:cNvSpPr>
            <a:spLocks noGrp="1"/>
          </p:cNvSpPr>
          <p:nvPr>
            <p:ph type="title"/>
          </p:nvPr>
        </p:nvSpPr>
        <p:spPr>
          <a:xfrm>
            <a:off x="597160" y="553616"/>
            <a:ext cx="3595634" cy="1757505"/>
          </a:xfrm>
        </p:spPr>
        <p:txBody>
          <a:bodyPr anchor="t">
            <a:normAutofit/>
          </a:bodyPr>
          <a:lstStyle>
            <a:lvl1pPr>
              <a:defRPr sz="28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F3B20A8-A604-C977-02C0-083BA8663484}"/>
              </a:ext>
            </a:extLst>
          </p:cNvPr>
          <p:cNvSpPr>
            <a:spLocks noGrp="1"/>
          </p:cNvSpPr>
          <p:nvPr>
            <p:ph idx="1"/>
          </p:nvPr>
        </p:nvSpPr>
        <p:spPr>
          <a:xfrm>
            <a:off x="5134708" y="553616"/>
            <a:ext cx="6279741" cy="5486400"/>
          </a:xfrm>
        </p:spPr>
        <p:txBody>
          <a:bodyPr>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EC0EEBFB-2026-6A35-33ED-F008376B67A0}"/>
              </a:ext>
            </a:extLst>
          </p:cNvPr>
          <p:cNvSpPr>
            <a:spLocks noGrp="1"/>
          </p:cNvSpPr>
          <p:nvPr>
            <p:ph type="body" sz="half" idx="2"/>
          </p:nvPr>
        </p:nvSpPr>
        <p:spPr>
          <a:xfrm>
            <a:off x="597160" y="2311121"/>
            <a:ext cx="3595634" cy="3728895"/>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3F05638-7A56-469A-825A-1DFA600254C8}"/>
              </a:ext>
            </a:extLst>
          </p:cNvPr>
          <p:cNvSpPr>
            <a:spLocks noGrp="1"/>
          </p:cNvSpPr>
          <p:nvPr>
            <p:ph type="dt" sz="half" idx="10"/>
          </p:nvPr>
        </p:nvSpPr>
        <p:spPr/>
        <p:txBody>
          <a:bodyPr/>
          <a:lstStyle/>
          <a:p>
            <a:fld id="{713DFAE3-14DB-48A7-A80F-80DDB072CE3D}" type="datetime1">
              <a:rPr lang="en-US" smtClean="0"/>
              <a:t>6/28/2025</a:t>
            </a:fld>
            <a:endParaRPr lang="en-US"/>
          </a:p>
        </p:txBody>
      </p:sp>
      <p:sp>
        <p:nvSpPr>
          <p:cNvPr id="6" name="Footer Placeholder 5">
            <a:extLst>
              <a:ext uri="{FF2B5EF4-FFF2-40B4-BE49-F238E27FC236}">
                <a16:creationId xmlns:a16="http://schemas.microsoft.com/office/drawing/2014/main" id="{9C85A215-184B-2105-0279-ED02F644583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2C7CA46-892B-253A-3A28-7414E17B837B}"/>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20451197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06A09-98CF-FAC2-3708-AECC4360C651}"/>
              </a:ext>
            </a:extLst>
          </p:cNvPr>
          <p:cNvSpPr>
            <a:spLocks noGrp="1"/>
          </p:cNvSpPr>
          <p:nvPr>
            <p:ph type="title"/>
          </p:nvPr>
        </p:nvSpPr>
        <p:spPr>
          <a:xfrm>
            <a:off x="594360" y="557784"/>
            <a:ext cx="3595634" cy="2212313"/>
          </a:xfrm>
        </p:spPr>
        <p:txBody>
          <a:bodyPr anchor="t">
            <a:normAutofit/>
          </a:bodyPr>
          <a:lstStyle>
            <a:lvl1pPr>
              <a:defRPr sz="28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9571C769-CEC8-962A-01E6-15B0E056791E}"/>
              </a:ext>
            </a:extLst>
          </p:cNvPr>
          <p:cNvSpPr>
            <a:spLocks noGrp="1"/>
          </p:cNvSpPr>
          <p:nvPr>
            <p:ph type="pic" idx="1"/>
          </p:nvPr>
        </p:nvSpPr>
        <p:spPr>
          <a:xfrm>
            <a:off x="5063319" y="657103"/>
            <a:ext cx="6483687" cy="555590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F32C4A61-EF2A-C5A5-B150-4448600B3937}"/>
              </a:ext>
            </a:extLst>
          </p:cNvPr>
          <p:cNvSpPr>
            <a:spLocks noGrp="1"/>
          </p:cNvSpPr>
          <p:nvPr>
            <p:ph type="body" sz="half" idx="2"/>
          </p:nvPr>
        </p:nvSpPr>
        <p:spPr>
          <a:xfrm>
            <a:off x="609601" y="2826137"/>
            <a:ext cx="3585586" cy="3434638"/>
          </a:xfrm>
        </p:spPr>
        <p:txBody>
          <a:bodyPr anchor="b"/>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20B235E-39C7-4C78-20EF-DB48ECD9CB90}"/>
              </a:ext>
            </a:extLst>
          </p:cNvPr>
          <p:cNvSpPr>
            <a:spLocks noGrp="1"/>
          </p:cNvSpPr>
          <p:nvPr>
            <p:ph type="dt" sz="half" idx="10"/>
          </p:nvPr>
        </p:nvSpPr>
        <p:spPr/>
        <p:txBody>
          <a:bodyPr/>
          <a:lstStyle/>
          <a:p>
            <a:fld id="{92C5EAEF-6478-4102-8F5D-A5FE9FC97ACB}" type="datetime1">
              <a:rPr lang="en-US" smtClean="0"/>
              <a:t>6/28/2025</a:t>
            </a:fld>
            <a:endParaRPr lang="en-US"/>
          </a:p>
        </p:txBody>
      </p:sp>
      <p:sp>
        <p:nvSpPr>
          <p:cNvPr id="6" name="Footer Placeholder 5">
            <a:extLst>
              <a:ext uri="{FF2B5EF4-FFF2-40B4-BE49-F238E27FC236}">
                <a16:creationId xmlns:a16="http://schemas.microsoft.com/office/drawing/2014/main" id="{7FDC75DA-9A78-9AB9-7171-95A08CC51C5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EFE1A03-DCCB-53C7-DBFE-2AD55C90591B}"/>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35806440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75BFB69-9245-EC58-F1DE-FEB625BD336A}"/>
              </a:ext>
            </a:extLst>
          </p:cNvPr>
          <p:cNvSpPr>
            <a:spLocks noGrp="1"/>
          </p:cNvSpPr>
          <p:nvPr>
            <p:ph type="title"/>
          </p:nvPr>
        </p:nvSpPr>
        <p:spPr>
          <a:xfrm>
            <a:off x="612648" y="548640"/>
            <a:ext cx="10653578" cy="1132258"/>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5516AFD5-5144-C460-0CA4-644BC4A93C02}"/>
              </a:ext>
            </a:extLst>
          </p:cNvPr>
          <p:cNvSpPr>
            <a:spLocks noGrp="1"/>
          </p:cNvSpPr>
          <p:nvPr>
            <p:ph type="body" idx="1"/>
          </p:nvPr>
        </p:nvSpPr>
        <p:spPr>
          <a:xfrm>
            <a:off x="612647" y="1715532"/>
            <a:ext cx="10653579" cy="459382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3995753E-AF8A-7E04-8A1A-205B755A0215}"/>
              </a:ext>
            </a:extLst>
          </p:cNvPr>
          <p:cNvSpPr>
            <a:spLocks noGrp="1"/>
          </p:cNvSpPr>
          <p:nvPr>
            <p:ph type="dt" sz="half" idx="2"/>
          </p:nvPr>
        </p:nvSpPr>
        <p:spPr>
          <a:xfrm>
            <a:off x="137160" y="6453002"/>
            <a:ext cx="3494314" cy="365125"/>
          </a:xfrm>
          <a:prstGeom prst="rect">
            <a:avLst/>
          </a:prstGeom>
        </p:spPr>
        <p:txBody>
          <a:bodyPr vert="horz" lIns="91440" tIns="45720" rIns="91440" bIns="45720" rtlCol="0" anchor="ctr"/>
          <a:lstStyle>
            <a:lvl1pPr algn="l">
              <a:defRPr sz="900">
                <a:solidFill>
                  <a:schemeClr val="tx1"/>
                </a:solidFill>
              </a:defRPr>
            </a:lvl1pPr>
          </a:lstStyle>
          <a:p>
            <a:fld id="{67F45AC6-C491-4585-A584-9CE2AF7D5500}" type="datetime1">
              <a:rPr lang="en-US" smtClean="0"/>
              <a:t>6/28/2025</a:t>
            </a:fld>
            <a:endParaRPr lang="en-US"/>
          </a:p>
        </p:txBody>
      </p:sp>
      <p:sp>
        <p:nvSpPr>
          <p:cNvPr id="5" name="Footer Placeholder 4">
            <a:extLst>
              <a:ext uri="{FF2B5EF4-FFF2-40B4-BE49-F238E27FC236}">
                <a16:creationId xmlns:a16="http://schemas.microsoft.com/office/drawing/2014/main" id="{D4E1B7C8-DA74-800B-EE14-A39E9DB32DE4}"/>
              </a:ext>
            </a:extLst>
          </p:cNvPr>
          <p:cNvSpPr>
            <a:spLocks noGrp="1"/>
          </p:cNvSpPr>
          <p:nvPr>
            <p:ph type="ftr" sz="quarter" idx="3"/>
          </p:nvPr>
        </p:nvSpPr>
        <p:spPr>
          <a:xfrm>
            <a:off x="8876521" y="6453002"/>
            <a:ext cx="2805405" cy="365125"/>
          </a:xfrm>
          <a:prstGeom prst="rect">
            <a:avLst/>
          </a:prstGeom>
        </p:spPr>
        <p:txBody>
          <a:bodyPr vert="horz" lIns="91440" tIns="45720" rIns="91440" bIns="45720" rtlCol="0" anchor="ctr"/>
          <a:lstStyle>
            <a:lvl1pPr algn="r">
              <a:defRPr sz="900">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7AC1647D-0DF0-CA1B-F723-EF7B8F508DB7}"/>
              </a:ext>
            </a:extLst>
          </p:cNvPr>
          <p:cNvSpPr>
            <a:spLocks noGrp="1"/>
          </p:cNvSpPr>
          <p:nvPr>
            <p:ph type="sldNum" sz="quarter" idx="4"/>
          </p:nvPr>
        </p:nvSpPr>
        <p:spPr>
          <a:xfrm>
            <a:off x="11632162" y="6453002"/>
            <a:ext cx="429207" cy="365125"/>
          </a:xfrm>
          <a:prstGeom prst="rect">
            <a:avLst/>
          </a:prstGeom>
        </p:spPr>
        <p:txBody>
          <a:bodyPr vert="horz" lIns="91440" tIns="45720" rIns="91440" bIns="45720" rtlCol="0" anchor="ctr"/>
          <a:lstStyle>
            <a:lvl1pPr algn="r">
              <a:defRPr sz="900">
                <a:solidFill>
                  <a:schemeClr val="tx1"/>
                </a:solidFill>
              </a:defRPr>
            </a:lvl1pPr>
          </a:lstStyle>
          <a:p>
            <a:fld id="{CC057153-B650-4DEB-B370-79DDCFDCE934}" type="slidenum">
              <a:rPr lang="en-US" smtClean="0"/>
              <a:t>‹#›</a:t>
            </a:fld>
            <a:endParaRPr lang="en-US"/>
          </a:p>
        </p:txBody>
      </p:sp>
    </p:spTree>
    <p:extLst>
      <p:ext uri="{BB962C8B-B14F-4D97-AF65-F5344CB8AC3E}">
        <p14:creationId xmlns:p14="http://schemas.microsoft.com/office/powerpoint/2010/main" val="351830717"/>
      </p:ext>
    </p:extLst>
  </p:cSld>
  <p:clrMap bg1="lt1" tx1="dk1" bg2="lt2" tx2="dk2" accent1="accent1" accent2="accent2" accent3="accent3" accent4="accent4" accent5="accent5" accent6="accent6" hlink="hlink" folHlink="folHlink"/>
  <p:sldLayoutIdLst>
    <p:sldLayoutId id="2147483671" r:id="rId1"/>
    <p:sldLayoutId id="2147483670" r:id="rId2"/>
    <p:sldLayoutId id="2147483669" r:id="rId3"/>
    <p:sldLayoutId id="2147483668" r:id="rId4"/>
    <p:sldLayoutId id="2147483667" r:id="rId5"/>
    <p:sldLayoutId id="2147483666" r:id="rId6"/>
    <p:sldLayoutId id="2147483665" r:id="rId7"/>
    <p:sldLayoutId id="2147483664" r:id="rId8"/>
    <p:sldLayoutId id="2147483663" r:id="rId9"/>
    <p:sldLayoutId id="2147483662" r:id="rId10"/>
    <p:sldLayoutId id="2147483661" r:id="rId11"/>
  </p:sldLayoutIdLst>
  <p:hf sldNum="0" hdr="0" ftr="0" dt="0"/>
  <p:txStyles>
    <p:title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latin typeface="+mn-lt"/>
          <a:ea typeface="+mn-ea"/>
          <a:cs typeface="+mn-cs"/>
        </a:defRPr>
      </a:lvl1pPr>
      <a:lvl2pPr marL="4572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2pPr>
      <a:lvl3pPr marL="6858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3pPr>
      <a:lvl4pPr marL="9144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4pPr>
      <a:lvl5pPr marL="1143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hackernoon.com/cybersecurity-essentials-practical-web-app-security-testing-tips-for-qa-engineers" TargetMode="External"/><Relationship Id="rId2" Type="http://schemas.openxmlformats.org/officeDocument/2006/relationships/hyperlink" Target="https://www.geeksforgeeks.org/computer-networks/http-headers-x-xss-protection/"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www.everyproxy.co.uk/" TargetMode="External"/><Relationship Id="rId2" Type="http://schemas.openxmlformats.org/officeDocument/2006/relationships/hyperlink" Target="https://play.google.com/store/apps/details?id=com.gorillasoftware.everyproxy&amp;hl=en_US&amp;pli=1"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www.infosecinstitute.com/resources/application-security/android-tamer-walk/" TargetMode="External"/><Relationship Id="rId7" Type="http://schemas.openxmlformats.org/officeDocument/2006/relationships/image" Target="../media/image24.svg"/><Relationship Id="rId2" Type="http://schemas.openxmlformats.org/officeDocument/2006/relationships/hyperlink" Target="https://docs.oracle.com/en/virtualization/virtualbox/index.html" TargetMode="Externa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hyperlink" Target="https://www.geeksforgeeks.org/computer-networks/what-is-reverse-engineering-technique-in-cybersecurity/" TargetMode="External"/><Relationship Id="rId4" Type="http://schemas.openxmlformats.org/officeDocument/2006/relationships/hyperlink" Target="https://developer.android.com/studio/debug/apk-analyzer"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7A875D55-4A80-43E9-38F6-27E3664939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D28D26CA-FEEB-59F5-6527-D02F9C8DA0D7}"/>
              </a:ext>
            </a:extLst>
          </p:cNvPr>
          <p:cNvPicPr>
            <a:picLocks noChangeAspect="1"/>
          </p:cNvPicPr>
          <p:nvPr/>
        </p:nvPicPr>
        <p:blipFill>
          <a:blip r:embed="rId2">
            <a:alphaModFix amt="60000"/>
          </a:blip>
          <a:srcRect t="28812" b="13496"/>
          <a:stretch>
            <a:fillRect/>
          </a:stretch>
        </p:blipFill>
        <p:spPr>
          <a:xfrm>
            <a:off x="1" y="1"/>
            <a:ext cx="12192000" cy="6857999"/>
          </a:xfrm>
          <a:prstGeom prst="rect">
            <a:avLst/>
          </a:prstGeom>
        </p:spPr>
      </p:pic>
      <p:sp>
        <p:nvSpPr>
          <p:cNvPr id="2" name="Title 1">
            <a:extLst>
              <a:ext uri="{FF2B5EF4-FFF2-40B4-BE49-F238E27FC236}">
                <a16:creationId xmlns:a16="http://schemas.microsoft.com/office/drawing/2014/main" id="{5CAB6156-531F-47B2-5DF8-F84007FBD2D1}"/>
              </a:ext>
            </a:extLst>
          </p:cNvPr>
          <p:cNvSpPr>
            <a:spLocks noGrp="1"/>
          </p:cNvSpPr>
          <p:nvPr>
            <p:ph type="ctrTitle"/>
          </p:nvPr>
        </p:nvSpPr>
        <p:spPr>
          <a:xfrm>
            <a:off x="2301923" y="1482602"/>
            <a:ext cx="7588155" cy="2236264"/>
          </a:xfrm>
        </p:spPr>
        <p:txBody>
          <a:bodyPr>
            <a:normAutofit/>
          </a:bodyPr>
          <a:lstStyle/>
          <a:p>
            <a:r>
              <a:rPr lang="en-US" sz="5400">
                <a:solidFill>
                  <a:srgbClr val="FFFFFF"/>
                </a:solidFill>
              </a:rPr>
              <a:t>NET411 Final Project</a:t>
            </a:r>
          </a:p>
        </p:txBody>
      </p:sp>
      <p:sp>
        <p:nvSpPr>
          <p:cNvPr id="3" name="Subtitle 2">
            <a:extLst>
              <a:ext uri="{FF2B5EF4-FFF2-40B4-BE49-F238E27FC236}">
                <a16:creationId xmlns:a16="http://schemas.microsoft.com/office/drawing/2014/main" id="{A9E28996-DA52-2BE9-3823-12E94BF59CCD}"/>
              </a:ext>
            </a:extLst>
          </p:cNvPr>
          <p:cNvSpPr>
            <a:spLocks noGrp="1"/>
          </p:cNvSpPr>
          <p:nvPr>
            <p:ph type="subTitle" idx="1"/>
          </p:nvPr>
        </p:nvSpPr>
        <p:spPr>
          <a:xfrm>
            <a:off x="2301923" y="3793937"/>
            <a:ext cx="7588155" cy="1414091"/>
          </a:xfrm>
        </p:spPr>
        <p:txBody>
          <a:bodyPr>
            <a:normAutofit/>
          </a:bodyPr>
          <a:lstStyle/>
          <a:p>
            <a:r>
              <a:rPr lang="en-US" sz="2200">
                <a:solidFill>
                  <a:srgbClr val="FFFFFF"/>
                </a:solidFill>
              </a:rPr>
              <a:t>Cody Kyser</a:t>
            </a:r>
          </a:p>
          <a:p>
            <a:r>
              <a:rPr lang="en-US" sz="2200">
                <a:solidFill>
                  <a:srgbClr val="FFFFFF"/>
                </a:solidFill>
              </a:rPr>
              <a:t>June 27, 2025</a:t>
            </a:r>
          </a:p>
        </p:txBody>
      </p:sp>
    </p:spTree>
    <p:extLst>
      <p:ext uri="{BB962C8B-B14F-4D97-AF65-F5344CB8AC3E}">
        <p14:creationId xmlns:p14="http://schemas.microsoft.com/office/powerpoint/2010/main" val="1685841841"/>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par>
                                <p:cTn id="8" presetID="10" presetClass="entr" presetSubtype="0" fill="hold" grpId="0" nodeType="withEffect">
                                  <p:stCondLst>
                                    <p:cond delay="2000"/>
                                  </p:stCondLst>
                                  <p:iterate type="lt">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4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2000"/>
                                  </p:stCondLst>
                                  <p:iterate type="lt">
                                    <p:tmPct val="10000"/>
                                  </p:iterate>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4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CEE1E42-EB20-5857-19F6-FEE2DEAAED00}"/>
            </a:ext>
          </a:extLst>
        </p:cNvPr>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14D27876-614E-CCD5-5142-A650DBF0B0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21B696C-3496-A621-B4DE-5D3961A19AEC}"/>
              </a:ext>
            </a:extLst>
          </p:cNvPr>
          <p:cNvSpPr>
            <a:spLocks noGrp="1"/>
          </p:cNvSpPr>
          <p:nvPr>
            <p:ph type="title"/>
          </p:nvPr>
        </p:nvSpPr>
        <p:spPr>
          <a:xfrm>
            <a:off x="1994140" y="5137536"/>
            <a:ext cx="8203720" cy="732129"/>
          </a:xfrm>
        </p:spPr>
        <p:txBody>
          <a:bodyPr vert="horz" lIns="91440" tIns="45720" rIns="91440" bIns="45720" rtlCol="0" anchor="b">
            <a:normAutofit/>
          </a:bodyPr>
          <a:lstStyle/>
          <a:p>
            <a:pPr algn="ctr"/>
            <a:r>
              <a:rPr lang="en-US" sz="2300"/>
              <a:t>Using Mobile Remote Shell</a:t>
            </a:r>
            <a:br>
              <a:rPr lang="en-US" sz="2300"/>
            </a:br>
            <a:endParaRPr lang="en-US" sz="2300" dirty="0"/>
          </a:p>
        </p:txBody>
      </p:sp>
      <p:sp>
        <p:nvSpPr>
          <p:cNvPr id="6" name="TextBox 5">
            <a:extLst>
              <a:ext uri="{FF2B5EF4-FFF2-40B4-BE49-F238E27FC236}">
                <a16:creationId xmlns:a16="http://schemas.microsoft.com/office/drawing/2014/main" id="{5FC049FC-8EF0-8BAA-FB2B-6FD909AD8338}"/>
              </a:ext>
            </a:extLst>
          </p:cNvPr>
          <p:cNvSpPr txBox="1"/>
          <p:nvPr/>
        </p:nvSpPr>
        <p:spPr>
          <a:xfrm>
            <a:off x="1994916" y="5914356"/>
            <a:ext cx="8202168" cy="732129"/>
          </a:xfrm>
          <a:prstGeom prst="rect">
            <a:avLst/>
          </a:prstGeom>
        </p:spPr>
        <p:txBody>
          <a:bodyPr vert="horz" lIns="91440" tIns="45720" rIns="91440" bIns="45720" rtlCol="0">
            <a:normAutofit/>
          </a:bodyPr>
          <a:lstStyle/>
          <a:p>
            <a:pPr algn="ctr">
              <a:lnSpc>
                <a:spcPct val="110000"/>
              </a:lnSpc>
              <a:spcBef>
                <a:spcPts val="1000"/>
              </a:spcBef>
            </a:pPr>
            <a:r>
              <a:rPr lang="en-US" dirty="0"/>
              <a:t>This screenshot shows 1) the </a:t>
            </a:r>
            <a:r>
              <a:rPr lang="en-US" i="1" dirty="0" err="1"/>
              <a:t>abd</a:t>
            </a:r>
            <a:r>
              <a:rPr lang="en-US" i="1" dirty="0"/>
              <a:t> pull </a:t>
            </a:r>
            <a:r>
              <a:rPr lang="en-US" dirty="0"/>
              <a:t>command and 2) the copied over file in the target directory.</a:t>
            </a:r>
          </a:p>
        </p:txBody>
      </p:sp>
      <p:pic>
        <p:nvPicPr>
          <p:cNvPr id="10" name="Picture 9">
            <a:extLst>
              <a:ext uri="{FF2B5EF4-FFF2-40B4-BE49-F238E27FC236}">
                <a16:creationId xmlns:a16="http://schemas.microsoft.com/office/drawing/2014/main" id="{6E9B3049-00E5-07EF-2B80-278BC97EFA57}"/>
              </a:ext>
            </a:extLst>
          </p:cNvPr>
          <p:cNvPicPr>
            <a:picLocks noChangeAspect="1"/>
          </p:cNvPicPr>
          <p:nvPr/>
        </p:nvPicPr>
        <p:blipFill>
          <a:blip r:embed="rId2"/>
          <a:stretch>
            <a:fillRect/>
          </a:stretch>
        </p:blipFill>
        <p:spPr>
          <a:xfrm>
            <a:off x="2856164" y="418089"/>
            <a:ext cx="6478121" cy="4567076"/>
          </a:xfrm>
          <a:prstGeom prst="rect">
            <a:avLst/>
          </a:prstGeom>
        </p:spPr>
      </p:pic>
    </p:spTree>
    <p:extLst>
      <p:ext uri="{BB962C8B-B14F-4D97-AF65-F5344CB8AC3E}">
        <p14:creationId xmlns:p14="http://schemas.microsoft.com/office/powerpoint/2010/main" val="3598359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5742F8A-3CB1-712F-A7E1-55EFF580B46E}"/>
              </a:ext>
            </a:extLst>
          </p:cNvPr>
          <p:cNvSpPr>
            <a:spLocks noGrp="1"/>
          </p:cNvSpPr>
          <p:nvPr>
            <p:ph idx="1"/>
          </p:nvPr>
        </p:nvSpPr>
        <p:spPr>
          <a:xfrm>
            <a:off x="1" y="0"/>
            <a:ext cx="12192000" cy="6858000"/>
          </a:xfrm>
        </p:spPr>
        <p:txBody>
          <a:bodyPr>
            <a:normAutofit fontScale="92500" lnSpcReduction="20000"/>
          </a:bodyPr>
          <a:lstStyle/>
          <a:p>
            <a:pPr marL="0" marR="0" indent="0">
              <a:lnSpc>
                <a:spcPct val="110000"/>
              </a:lnSpc>
              <a:spcBef>
                <a:spcPts val="0"/>
              </a:spcBef>
              <a:spcAft>
                <a:spcPts val="1590"/>
              </a:spcAft>
              <a:buNone/>
            </a:pPr>
            <a:r>
              <a:rPr lang="en-US" dirty="0">
                <a:solidFill>
                  <a:srgbClr val="000000"/>
                </a:solidFill>
                <a:latin typeface="Georgia" panose="02040502050405020303" pitchFamily="18" charset="0"/>
                <a:ea typeface="Georgia" panose="02040502050405020303" pitchFamily="18" charset="0"/>
                <a:cs typeface="Georgia" panose="02040502050405020303" pitchFamily="18" charset="0"/>
              </a:rPr>
              <a:t>Examine the content of </a:t>
            </a:r>
            <a:r>
              <a:rPr lang="en-US" dirty="0" err="1">
                <a:solidFill>
                  <a:srgbClr val="000000"/>
                </a:solidFill>
                <a:latin typeface="Georgia" panose="02040502050405020303" pitchFamily="18" charset="0"/>
                <a:ea typeface="Georgia" panose="02040502050405020303" pitchFamily="18" charset="0"/>
                <a:cs typeface="Georgia" panose="02040502050405020303" pitchFamily="18" charset="0"/>
              </a:rPr>
              <a:t>init.rc</a:t>
            </a:r>
            <a:r>
              <a:rPr lang="en-US" dirty="0">
                <a:solidFill>
                  <a:srgbClr val="000000"/>
                </a:solidFill>
                <a:latin typeface="Georgia" panose="02040502050405020303" pitchFamily="18" charset="0"/>
                <a:ea typeface="Georgia" panose="02040502050405020303" pitchFamily="18" charset="0"/>
                <a:cs typeface="Georgia" panose="02040502050405020303" pitchFamily="18" charset="0"/>
              </a:rPr>
              <a:t> file on local machine by using the nano </a:t>
            </a:r>
            <a:r>
              <a:rPr lang="en-US" dirty="0" err="1">
                <a:solidFill>
                  <a:srgbClr val="000000"/>
                </a:solidFill>
                <a:latin typeface="Georgia" panose="02040502050405020303" pitchFamily="18" charset="0"/>
                <a:ea typeface="Georgia" panose="02040502050405020303" pitchFamily="18" charset="0"/>
                <a:cs typeface="Georgia" panose="02040502050405020303" pitchFamily="18" charset="0"/>
              </a:rPr>
              <a:t>init.rc</a:t>
            </a:r>
            <a:r>
              <a:rPr lang="en-US" dirty="0">
                <a:solidFill>
                  <a:srgbClr val="000000"/>
                </a:solidFill>
                <a:latin typeface="Georgia" panose="02040502050405020303" pitchFamily="18" charset="0"/>
                <a:ea typeface="Georgia" panose="02040502050405020303" pitchFamily="18" charset="0"/>
                <a:cs typeface="Georgia" panose="02040502050405020303" pitchFamily="18" charset="0"/>
              </a:rPr>
              <a:t> command. Explain the purpose of the file. </a:t>
            </a:r>
          </a:p>
          <a:p>
            <a:pPr marL="0" marR="0" indent="0">
              <a:lnSpc>
                <a:spcPct val="110000"/>
              </a:lnSpc>
              <a:spcBef>
                <a:spcPts val="0"/>
              </a:spcBef>
              <a:spcAft>
                <a:spcPts val="1590"/>
              </a:spcAft>
              <a:buNone/>
            </a:pPr>
            <a:r>
              <a:rPr lang="en-US" dirty="0">
                <a:solidFill>
                  <a:srgbClr val="000000"/>
                </a:solidFill>
                <a:latin typeface="Georgia" panose="02040502050405020303" pitchFamily="18" charset="0"/>
              </a:rPr>
              <a:t>Answer:</a:t>
            </a:r>
          </a:p>
          <a:p>
            <a:pPr>
              <a:buNone/>
            </a:pPr>
            <a:r>
              <a:rPr lang="en-US" dirty="0">
                <a:solidFill>
                  <a:srgbClr val="000000"/>
                </a:solidFill>
                <a:latin typeface="Georgia" panose="02040502050405020303" pitchFamily="18" charset="0"/>
              </a:rPr>
              <a:t>	The </a:t>
            </a:r>
            <a:r>
              <a:rPr lang="en-US" dirty="0" err="1">
                <a:solidFill>
                  <a:srgbClr val="000000"/>
                </a:solidFill>
                <a:latin typeface="Georgia" panose="02040502050405020303" pitchFamily="18" charset="0"/>
              </a:rPr>
              <a:t>init.rc</a:t>
            </a:r>
            <a:r>
              <a:rPr lang="en-US" dirty="0">
                <a:solidFill>
                  <a:srgbClr val="000000"/>
                </a:solidFill>
                <a:latin typeface="Georgia" panose="02040502050405020303" pitchFamily="18" charset="0"/>
              </a:rPr>
              <a:t> file is a configuration script used by the Android </a:t>
            </a:r>
            <a:r>
              <a:rPr lang="en-US" dirty="0" err="1">
                <a:solidFill>
                  <a:srgbClr val="000000"/>
                </a:solidFill>
                <a:latin typeface="Georgia" panose="02040502050405020303" pitchFamily="18" charset="0"/>
              </a:rPr>
              <a:t>init</a:t>
            </a:r>
            <a:r>
              <a:rPr lang="en-US" dirty="0">
                <a:solidFill>
                  <a:srgbClr val="000000"/>
                </a:solidFill>
                <a:latin typeface="Georgia" panose="02040502050405020303" pitchFamily="18" charset="0"/>
              </a:rPr>
              <a:t> process. This defines how Android initializes and configures system services, mounts filesystems like SD cards, sets permissions, and launches daemons to control the flow of early system setup.</a:t>
            </a:r>
          </a:p>
          <a:p>
            <a:pPr>
              <a:buNone/>
            </a:pPr>
            <a:r>
              <a:rPr lang="en-US" dirty="0">
                <a:solidFill>
                  <a:srgbClr val="000000"/>
                </a:solidFill>
                <a:latin typeface="Georgia" panose="02040502050405020303" pitchFamily="18" charset="0"/>
              </a:rPr>
              <a:t>	 There are two </a:t>
            </a:r>
            <a:r>
              <a:rPr lang="en-US" dirty="0" err="1">
                <a:solidFill>
                  <a:srgbClr val="000000"/>
                </a:solidFill>
                <a:latin typeface="Georgia" panose="02040502050405020303" pitchFamily="18" charset="0"/>
              </a:rPr>
              <a:t>init.rc</a:t>
            </a:r>
            <a:r>
              <a:rPr lang="en-US" dirty="0">
                <a:solidFill>
                  <a:srgbClr val="000000"/>
                </a:solidFill>
                <a:latin typeface="Georgia" panose="02040502050405020303" pitchFamily="18" charset="0"/>
              </a:rPr>
              <a:t> files located in:</a:t>
            </a:r>
            <a:br>
              <a:rPr lang="en-US" dirty="0">
                <a:solidFill>
                  <a:srgbClr val="000000"/>
                </a:solidFill>
                <a:latin typeface="Georgia" panose="02040502050405020303" pitchFamily="18" charset="0"/>
              </a:rPr>
            </a:br>
            <a:r>
              <a:rPr lang="en-US" dirty="0">
                <a:solidFill>
                  <a:srgbClr val="000000"/>
                </a:solidFill>
                <a:latin typeface="Georgia" panose="02040502050405020303" pitchFamily="18" charset="0"/>
              </a:rPr>
              <a:t>	./system/core/</a:t>
            </a:r>
            <a:r>
              <a:rPr lang="en-US" dirty="0" err="1">
                <a:solidFill>
                  <a:srgbClr val="000000"/>
                </a:solidFill>
                <a:latin typeface="Georgia" panose="02040502050405020303" pitchFamily="18" charset="0"/>
              </a:rPr>
              <a:t>rootdir</a:t>
            </a:r>
            <a:r>
              <a:rPr lang="en-US" dirty="0">
                <a:solidFill>
                  <a:srgbClr val="000000"/>
                </a:solidFill>
                <a:latin typeface="Georgia" panose="02040502050405020303" pitchFamily="18" charset="0"/>
              </a:rPr>
              <a:t>/</a:t>
            </a:r>
            <a:r>
              <a:rPr lang="en-US" dirty="0" err="1">
                <a:solidFill>
                  <a:srgbClr val="000000"/>
                </a:solidFill>
                <a:latin typeface="Georgia" panose="02040502050405020303" pitchFamily="18" charset="0"/>
              </a:rPr>
              <a:t>init.rc</a:t>
            </a:r>
            <a:endParaRPr lang="en-US" dirty="0">
              <a:solidFill>
                <a:srgbClr val="000000"/>
              </a:solidFill>
              <a:latin typeface="Georgia" panose="02040502050405020303" pitchFamily="18" charset="0"/>
            </a:endParaRPr>
          </a:p>
          <a:p>
            <a:pPr>
              <a:buNone/>
            </a:pPr>
            <a:r>
              <a:rPr lang="en-US" dirty="0">
                <a:solidFill>
                  <a:srgbClr val="000000"/>
                </a:solidFill>
                <a:latin typeface="Georgia" panose="02040502050405020303" pitchFamily="18" charset="0"/>
              </a:rPr>
              <a:t>		./bootable/recovery/</a:t>
            </a:r>
            <a:r>
              <a:rPr lang="en-US" dirty="0" err="1">
                <a:solidFill>
                  <a:srgbClr val="000000"/>
                </a:solidFill>
                <a:latin typeface="Georgia" panose="02040502050405020303" pitchFamily="18" charset="0"/>
              </a:rPr>
              <a:t>etc</a:t>
            </a:r>
            <a:r>
              <a:rPr lang="en-US" dirty="0">
                <a:solidFill>
                  <a:srgbClr val="000000"/>
                </a:solidFill>
                <a:latin typeface="Georgia" panose="02040502050405020303" pitchFamily="18" charset="0"/>
              </a:rPr>
              <a:t>/</a:t>
            </a:r>
            <a:r>
              <a:rPr lang="en-US" dirty="0" err="1">
                <a:solidFill>
                  <a:srgbClr val="000000"/>
                </a:solidFill>
                <a:latin typeface="Georgia" panose="02040502050405020303" pitchFamily="18" charset="0"/>
              </a:rPr>
              <a:t>init.rc</a:t>
            </a:r>
            <a:endParaRPr lang="en-US" dirty="0">
              <a:solidFill>
                <a:srgbClr val="000000"/>
              </a:solidFill>
              <a:latin typeface="Georgia" panose="02040502050405020303" pitchFamily="18" charset="0"/>
            </a:endParaRPr>
          </a:p>
          <a:p>
            <a:pPr>
              <a:buNone/>
            </a:pPr>
            <a:r>
              <a:rPr lang="en-US" dirty="0">
                <a:solidFill>
                  <a:srgbClr val="000000"/>
                </a:solidFill>
                <a:latin typeface="Georgia" panose="02040502050405020303" pitchFamily="18" charset="0"/>
              </a:rPr>
              <a:t>	The first file is used for normal startup. </a:t>
            </a:r>
          </a:p>
          <a:p>
            <a:pPr>
              <a:buNone/>
            </a:pPr>
            <a:r>
              <a:rPr lang="en-US" dirty="0">
                <a:solidFill>
                  <a:srgbClr val="000000"/>
                </a:solidFill>
                <a:latin typeface="Georgia" panose="02040502050405020303" pitchFamily="18" charset="0"/>
              </a:rPr>
              <a:t>	The second file is used when flashing software or to enter recovery mode.</a:t>
            </a:r>
          </a:p>
          <a:p>
            <a:pPr>
              <a:buNone/>
            </a:pPr>
            <a:endParaRPr lang="en-US" dirty="0">
              <a:solidFill>
                <a:srgbClr val="000000"/>
              </a:solidFill>
              <a:latin typeface="Georgia" panose="02040502050405020303" pitchFamily="18" charset="0"/>
            </a:endParaRPr>
          </a:p>
          <a:p>
            <a:pPr>
              <a:buNone/>
            </a:pPr>
            <a:r>
              <a:rPr lang="en-US" dirty="0">
                <a:solidFill>
                  <a:srgbClr val="000000"/>
                </a:solidFill>
                <a:latin typeface="Georgia" panose="02040502050405020303" pitchFamily="18" charset="0"/>
              </a:rPr>
              <a:t>References:</a:t>
            </a:r>
          </a:p>
          <a:p>
            <a:pPr>
              <a:buNone/>
            </a:pPr>
            <a:r>
              <a:rPr lang="en-US" dirty="0">
                <a:solidFill>
                  <a:srgbClr val="000000"/>
                </a:solidFill>
                <a:latin typeface="Georgia" panose="02040502050405020303" pitchFamily="18" charset="0"/>
              </a:rPr>
              <a:t>1.</a:t>
            </a:r>
          </a:p>
          <a:p>
            <a:pPr>
              <a:buNone/>
            </a:pPr>
            <a:r>
              <a:rPr lang="en-US" dirty="0">
                <a:solidFill>
                  <a:srgbClr val="000000"/>
                </a:solidFill>
                <a:latin typeface="Georgia" panose="02040502050405020303" pitchFamily="18" charset="0"/>
              </a:rPr>
              <a:t>https://dev.to/larsonzhong/android-system-init-process-startup-and-init-rc-full-analysis-22hi</a:t>
            </a:r>
          </a:p>
          <a:p>
            <a:pPr>
              <a:buNone/>
            </a:pPr>
            <a:r>
              <a:rPr lang="en-US" dirty="0">
                <a:solidFill>
                  <a:srgbClr val="000000"/>
                </a:solidFill>
                <a:latin typeface="Georgia" panose="02040502050405020303" pitchFamily="18" charset="0"/>
              </a:rPr>
              <a:t>2.</a:t>
            </a:r>
          </a:p>
          <a:p>
            <a:pPr>
              <a:buNone/>
            </a:pPr>
            <a:r>
              <a:rPr lang="en-US" dirty="0">
                <a:solidFill>
                  <a:srgbClr val="000000"/>
                </a:solidFill>
                <a:latin typeface="Georgia" panose="02040502050405020303" pitchFamily="18" charset="0"/>
              </a:rPr>
              <a:t>https://android.googlesource.com/platform/system/core/+/master/init/README.md</a:t>
            </a:r>
            <a:endParaRPr lang="en-US" dirty="0"/>
          </a:p>
          <a:p>
            <a:endParaRPr lang="en-US" dirty="0"/>
          </a:p>
        </p:txBody>
      </p:sp>
    </p:spTree>
    <p:extLst>
      <p:ext uri="{BB962C8B-B14F-4D97-AF65-F5344CB8AC3E}">
        <p14:creationId xmlns:p14="http://schemas.microsoft.com/office/powerpoint/2010/main" val="17713308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8948E0F-4DD4-98E5-500C-47612CD5F666}"/>
            </a:ext>
          </a:extLst>
        </p:cNvPr>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14D27876-614E-CCD5-5142-A650DBF0B0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531E6C2-D7A4-7763-BB48-53D7D9E67A79}"/>
              </a:ext>
            </a:extLst>
          </p:cNvPr>
          <p:cNvSpPr>
            <a:spLocks noGrp="1"/>
          </p:cNvSpPr>
          <p:nvPr>
            <p:ph type="title"/>
          </p:nvPr>
        </p:nvSpPr>
        <p:spPr>
          <a:xfrm>
            <a:off x="1994140" y="5137536"/>
            <a:ext cx="8203720" cy="732129"/>
          </a:xfrm>
        </p:spPr>
        <p:txBody>
          <a:bodyPr vert="horz" lIns="91440" tIns="45720" rIns="91440" bIns="45720" rtlCol="0" anchor="b">
            <a:normAutofit/>
          </a:bodyPr>
          <a:lstStyle/>
          <a:p>
            <a:pPr algn="ctr"/>
            <a:r>
              <a:rPr lang="en-US" sz="2300"/>
              <a:t>Using Mobile Remote Shell</a:t>
            </a:r>
            <a:br>
              <a:rPr lang="en-US" sz="2300"/>
            </a:br>
            <a:endParaRPr lang="en-US" sz="2300" dirty="0"/>
          </a:p>
        </p:txBody>
      </p:sp>
      <p:sp>
        <p:nvSpPr>
          <p:cNvPr id="6" name="TextBox 5">
            <a:extLst>
              <a:ext uri="{FF2B5EF4-FFF2-40B4-BE49-F238E27FC236}">
                <a16:creationId xmlns:a16="http://schemas.microsoft.com/office/drawing/2014/main" id="{E5AFDC1F-25F8-C601-4D9D-8EB0C696C1CE}"/>
              </a:ext>
            </a:extLst>
          </p:cNvPr>
          <p:cNvSpPr txBox="1"/>
          <p:nvPr/>
        </p:nvSpPr>
        <p:spPr>
          <a:xfrm>
            <a:off x="1994916" y="5914356"/>
            <a:ext cx="8202168" cy="481521"/>
          </a:xfrm>
          <a:prstGeom prst="rect">
            <a:avLst/>
          </a:prstGeom>
        </p:spPr>
        <p:txBody>
          <a:bodyPr vert="horz" lIns="91440" tIns="45720" rIns="91440" bIns="45720" rtlCol="0">
            <a:normAutofit/>
          </a:bodyPr>
          <a:lstStyle/>
          <a:p>
            <a:pPr algn="ctr">
              <a:lnSpc>
                <a:spcPct val="120000"/>
              </a:lnSpc>
              <a:spcBef>
                <a:spcPts val="1000"/>
              </a:spcBef>
            </a:pPr>
            <a:r>
              <a:rPr lang="en-US" dirty="0"/>
              <a:t>This screenshot  shows the command line </a:t>
            </a:r>
            <a:r>
              <a:rPr lang="en-US" i="1"/>
              <a:t>adb</a:t>
            </a:r>
            <a:r>
              <a:rPr lang="en-US" dirty="0"/>
              <a:t> steps for app deletion.</a:t>
            </a:r>
            <a:endParaRPr lang="en-US"/>
          </a:p>
        </p:txBody>
      </p:sp>
      <p:pic>
        <p:nvPicPr>
          <p:cNvPr id="3" name="Picture 2">
            <a:extLst>
              <a:ext uri="{FF2B5EF4-FFF2-40B4-BE49-F238E27FC236}">
                <a16:creationId xmlns:a16="http://schemas.microsoft.com/office/drawing/2014/main" id="{43A575CC-497F-21B4-BB7C-F8545C183D4E}"/>
              </a:ext>
            </a:extLst>
          </p:cNvPr>
          <p:cNvPicPr>
            <a:picLocks noChangeAspect="1"/>
          </p:cNvPicPr>
          <p:nvPr/>
        </p:nvPicPr>
        <p:blipFill>
          <a:blip r:embed="rId2"/>
          <a:stretch>
            <a:fillRect/>
          </a:stretch>
        </p:blipFill>
        <p:spPr>
          <a:xfrm>
            <a:off x="2844636" y="418089"/>
            <a:ext cx="6501176" cy="4567076"/>
          </a:xfrm>
          <a:prstGeom prst="rect">
            <a:avLst/>
          </a:prstGeom>
        </p:spPr>
      </p:pic>
    </p:spTree>
    <p:extLst>
      <p:ext uri="{BB962C8B-B14F-4D97-AF65-F5344CB8AC3E}">
        <p14:creationId xmlns:p14="http://schemas.microsoft.com/office/powerpoint/2010/main" val="3701283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D587E41-605C-A8E4-8BA5-0E0B3797C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Robot operating a machine">
            <a:extLst>
              <a:ext uri="{FF2B5EF4-FFF2-40B4-BE49-F238E27FC236}">
                <a16:creationId xmlns:a16="http://schemas.microsoft.com/office/drawing/2014/main" id="{6BC88253-43AA-A464-76D6-9B017CC7DDDF}"/>
              </a:ext>
            </a:extLst>
          </p:cNvPr>
          <p:cNvPicPr>
            <a:picLocks noChangeAspect="1"/>
          </p:cNvPicPr>
          <p:nvPr/>
        </p:nvPicPr>
        <p:blipFill>
          <a:blip r:embed="rId2"/>
          <a:srcRect t="15811" b="10899"/>
          <a:stretch>
            <a:fillRect/>
          </a:stretch>
        </p:blipFill>
        <p:spPr>
          <a:xfrm>
            <a:off x="20" y="10"/>
            <a:ext cx="12191980" cy="6857990"/>
          </a:xfrm>
          <a:prstGeom prst="rect">
            <a:avLst/>
          </a:prstGeom>
        </p:spPr>
      </p:pic>
      <p:sp>
        <p:nvSpPr>
          <p:cNvPr id="10" name="Rectangle 9">
            <a:extLst>
              <a:ext uri="{FF2B5EF4-FFF2-40B4-BE49-F238E27FC236}">
                <a16:creationId xmlns:a16="http://schemas.microsoft.com/office/drawing/2014/main" id="{EBD48A03-0DF9-3063-CB15-1BC2AEC79F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908385"/>
            <a:ext cx="12191999" cy="1949616"/>
          </a:xfrm>
          <a:prstGeom prst="rect">
            <a:avLst/>
          </a:prstGeom>
          <a:solidFill>
            <a:srgbClr val="00000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58C9EF6-BFD0-27B3-4541-4E83655D335C}"/>
              </a:ext>
            </a:extLst>
          </p:cNvPr>
          <p:cNvSpPr>
            <a:spLocks noGrp="1"/>
          </p:cNvSpPr>
          <p:nvPr>
            <p:ph type="title"/>
          </p:nvPr>
        </p:nvSpPr>
        <p:spPr>
          <a:xfrm>
            <a:off x="617365" y="5268812"/>
            <a:ext cx="7260542" cy="1228763"/>
          </a:xfrm>
        </p:spPr>
        <p:txBody>
          <a:bodyPr vert="horz" lIns="91440" tIns="45720" rIns="91440" bIns="45720" rtlCol="0" anchor="ctr">
            <a:normAutofit/>
          </a:bodyPr>
          <a:lstStyle/>
          <a:p>
            <a:r>
              <a:rPr lang="en-US" sz="4000">
                <a:solidFill>
                  <a:srgbClr val="FFFFFF"/>
                </a:solidFill>
              </a:rPr>
              <a:t>Android App Development</a:t>
            </a:r>
          </a:p>
        </p:txBody>
      </p:sp>
    </p:spTree>
    <p:extLst>
      <p:ext uri="{BB962C8B-B14F-4D97-AF65-F5344CB8AC3E}">
        <p14:creationId xmlns:p14="http://schemas.microsoft.com/office/powerpoint/2010/main" val="267923384"/>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63A0F90-D821-A57A-8691-297CCC8A4970}"/>
            </a:ext>
          </a:extLst>
        </p:cNvPr>
        <p:cNvGrpSpPr/>
        <p:nvPr/>
      </p:nvGrpSpPr>
      <p:grpSpPr>
        <a:xfrm>
          <a:off x="0" y="0"/>
          <a:ext cx="0" cy="0"/>
          <a:chOff x="0" y="0"/>
          <a:chExt cx="0" cy="0"/>
        </a:xfrm>
      </p:grpSpPr>
      <p:sp useBgFill="1">
        <p:nvSpPr>
          <p:cNvPr id="41" name="Rectangle 40">
            <a:extLst>
              <a:ext uri="{FF2B5EF4-FFF2-40B4-BE49-F238E27FC236}">
                <a16:creationId xmlns:a16="http://schemas.microsoft.com/office/drawing/2014/main" id="{14D27876-614E-CCD5-5142-A650DBF0B0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9D7D8C7-9BED-996F-4DC6-1D2702D09FAE}"/>
              </a:ext>
            </a:extLst>
          </p:cNvPr>
          <p:cNvSpPr>
            <a:spLocks noGrp="1"/>
          </p:cNvSpPr>
          <p:nvPr>
            <p:ph type="title"/>
          </p:nvPr>
        </p:nvSpPr>
        <p:spPr>
          <a:xfrm>
            <a:off x="1994140" y="5137536"/>
            <a:ext cx="8203720" cy="732129"/>
          </a:xfrm>
        </p:spPr>
        <p:txBody>
          <a:bodyPr vert="horz" lIns="91440" tIns="45720" rIns="91440" bIns="45720" rtlCol="0" anchor="b">
            <a:normAutofit/>
          </a:bodyPr>
          <a:lstStyle/>
          <a:p>
            <a:pPr lvl="0" algn="ctr"/>
            <a:r>
              <a:rPr lang="en-US"/>
              <a:t>Using the Eclipse IDE</a:t>
            </a:r>
          </a:p>
        </p:txBody>
      </p:sp>
      <p:sp>
        <p:nvSpPr>
          <p:cNvPr id="6" name="TextBox 5">
            <a:extLst>
              <a:ext uri="{FF2B5EF4-FFF2-40B4-BE49-F238E27FC236}">
                <a16:creationId xmlns:a16="http://schemas.microsoft.com/office/drawing/2014/main" id="{46A54FAF-0C81-9FF3-9982-FC3B9FA1A8CA}"/>
              </a:ext>
            </a:extLst>
          </p:cNvPr>
          <p:cNvSpPr txBox="1"/>
          <p:nvPr/>
        </p:nvSpPr>
        <p:spPr>
          <a:xfrm>
            <a:off x="1994916" y="5914356"/>
            <a:ext cx="8202168" cy="481521"/>
          </a:xfrm>
          <a:prstGeom prst="rect">
            <a:avLst/>
          </a:prstGeom>
        </p:spPr>
        <p:txBody>
          <a:bodyPr vert="horz" lIns="91440" tIns="45720" rIns="91440" bIns="45720" rtlCol="0">
            <a:normAutofit/>
          </a:bodyPr>
          <a:lstStyle/>
          <a:p>
            <a:pPr algn="ctr">
              <a:lnSpc>
                <a:spcPct val="120000"/>
              </a:lnSpc>
              <a:spcBef>
                <a:spcPts val="1000"/>
              </a:spcBef>
            </a:pPr>
            <a:r>
              <a:rPr lang="en-US"/>
              <a:t>This screenshot shows the phone screen with the “</a:t>
            </a:r>
            <a:r>
              <a:rPr lang="en-US" i="1"/>
              <a:t>Hello world!</a:t>
            </a:r>
            <a:r>
              <a:rPr lang="en-US"/>
              <a:t>” message. </a:t>
            </a:r>
          </a:p>
        </p:txBody>
      </p:sp>
      <p:pic>
        <p:nvPicPr>
          <p:cNvPr id="4" name="Content Placeholder 3">
            <a:extLst>
              <a:ext uri="{FF2B5EF4-FFF2-40B4-BE49-F238E27FC236}">
                <a16:creationId xmlns:a16="http://schemas.microsoft.com/office/drawing/2014/main" id="{5E364C2B-0D61-66E9-A37E-C722EFBB6984}"/>
              </a:ext>
            </a:extLst>
          </p:cNvPr>
          <p:cNvPicPr>
            <a:picLocks noGrp="1" noChangeAspect="1"/>
          </p:cNvPicPr>
          <p:nvPr/>
        </p:nvPicPr>
        <p:blipFill>
          <a:blip r:embed="rId2"/>
          <a:stretch>
            <a:fillRect/>
          </a:stretch>
        </p:blipFill>
        <p:spPr>
          <a:xfrm>
            <a:off x="2035601" y="418089"/>
            <a:ext cx="8119247" cy="4567076"/>
          </a:xfrm>
          <a:prstGeom prst="rect">
            <a:avLst/>
          </a:prstGeom>
        </p:spPr>
      </p:pic>
    </p:spTree>
    <p:extLst>
      <p:ext uri="{BB962C8B-B14F-4D97-AF65-F5344CB8AC3E}">
        <p14:creationId xmlns:p14="http://schemas.microsoft.com/office/powerpoint/2010/main" val="377186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A3AF21E-956F-9635-F1FA-7B5682803073}"/>
            </a:ext>
          </a:extLst>
        </p:cNvPr>
        <p:cNvGrpSpPr/>
        <p:nvPr/>
      </p:nvGrpSpPr>
      <p:grpSpPr>
        <a:xfrm>
          <a:off x="0" y="0"/>
          <a:ext cx="0" cy="0"/>
          <a:chOff x="0" y="0"/>
          <a:chExt cx="0" cy="0"/>
        </a:xfrm>
      </p:grpSpPr>
      <p:sp useBgFill="1">
        <p:nvSpPr>
          <p:cNvPr id="46" name="Rectangle 45">
            <a:extLst>
              <a:ext uri="{FF2B5EF4-FFF2-40B4-BE49-F238E27FC236}">
                <a16:creationId xmlns:a16="http://schemas.microsoft.com/office/drawing/2014/main" id="{14D27876-614E-CCD5-5142-A650DBF0B0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98F5CE8-F57B-FC47-B4CB-987875A509D4}"/>
              </a:ext>
            </a:extLst>
          </p:cNvPr>
          <p:cNvSpPr>
            <a:spLocks noGrp="1"/>
          </p:cNvSpPr>
          <p:nvPr>
            <p:ph type="title"/>
          </p:nvPr>
        </p:nvSpPr>
        <p:spPr>
          <a:xfrm>
            <a:off x="1994140" y="5137536"/>
            <a:ext cx="8203720" cy="732129"/>
          </a:xfrm>
        </p:spPr>
        <p:txBody>
          <a:bodyPr vert="horz" lIns="91440" tIns="45720" rIns="91440" bIns="45720" rtlCol="0" anchor="b">
            <a:normAutofit/>
          </a:bodyPr>
          <a:lstStyle/>
          <a:p>
            <a:pPr lvl="0" algn="ctr"/>
            <a:r>
              <a:rPr lang="en-US"/>
              <a:t>Creating Android Package File </a:t>
            </a:r>
          </a:p>
        </p:txBody>
      </p:sp>
      <p:sp>
        <p:nvSpPr>
          <p:cNvPr id="6" name="TextBox 5">
            <a:extLst>
              <a:ext uri="{FF2B5EF4-FFF2-40B4-BE49-F238E27FC236}">
                <a16:creationId xmlns:a16="http://schemas.microsoft.com/office/drawing/2014/main" id="{CD8A2E08-498E-297D-3734-FCD2F3715D26}"/>
              </a:ext>
            </a:extLst>
          </p:cNvPr>
          <p:cNvSpPr txBox="1"/>
          <p:nvPr/>
        </p:nvSpPr>
        <p:spPr>
          <a:xfrm>
            <a:off x="1994916" y="5914356"/>
            <a:ext cx="8202168" cy="481521"/>
          </a:xfrm>
          <a:prstGeom prst="rect">
            <a:avLst/>
          </a:prstGeom>
        </p:spPr>
        <p:txBody>
          <a:bodyPr vert="horz" lIns="91440" tIns="45720" rIns="91440" bIns="45720" rtlCol="0">
            <a:normAutofit/>
          </a:bodyPr>
          <a:lstStyle/>
          <a:p>
            <a:pPr algn="ctr">
              <a:lnSpc>
                <a:spcPct val="120000"/>
              </a:lnSpc>
              <a:spcBef>
                <a:spcPts val="1000"/>
              </a:spcBef>
            </a:pPr>
            <a:r>
              <a:rPr lang="en-US" sz="1700"/>
              <a:t>This screenshot shows the phone screen with the new </a:t>
            </a:r>
            <a:r>
              <a:rPr lang="en-US" sz="1700" i="1"/>
              <a:t>FirstApp</a:t>
            </a:r>
            <a:r>
              <a:rPr lang="en-US" sz="1700"/>
              <a:t> app installed.</a:t>
            </a:r>
          </a:p>
        </p:txBody>
      </p:sp>
      <p:pic>
        <p:nvPicPr>
          <p:cNvPr id="3" name="Picture 2">
            <a:extLst>
              <a:ext uri="{FF2B5EF4-FFF2-40B4-BE49-F238E27FC236}">
                <a16:creationId xmlns:a16="http://schemas.microsoft.com/office/drawing/2014/main" id="{C9BFBCE8-5DC1-E915-9E8E-8F1971105E85}"/>
              </a:ext>
            </a:extLst>
          </p:cNvPr>
          <p:cNvPicPr>
            <a:picLocks noChangeAspect="1"/>
          </p:cNvPicPr>
          <p:nvPr/>
        </p:nvPicPr>
        <p:blipFill>
          <a:blip r:embed="rId2"/>
          <a:stretch>
            <a:fillRect/>
          </a:stretch>
        </p:blipFill>
        <p:spPr>
          <a:xfrm>
            <a:off x="2035602" y="418089"/>
            <a:ext cx="8119244" cy="4567076"/>
          </a:xfrm>
          <a:prstGeom prst="rect">
            <a:avLst/>
          </a:prstGeom>
        </p:spPr>
      </p:pic>
    </p:spTree>
    <p:extLst>
      <p:ext uri="{BB962C8B-B14F-4D97-AF65-F5344CB8AC3E}">
        <p14:creationId xmlns:p14="http://schemas.microsoft.com/office/powerpoint/2010/main" val="1886266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671FA5A-0B35-37F9-5BA6-B6233B35A2BA}"/>
            </a:ext>
          </a:extLst>
        </p:cNvPr>
        <p:cNvGrpSpPr/>
        <p:nvPr/>
      </p:nvGrpSpPr>
      <p:grpSpPr>
        <a:xfrm>
          <a:off x="0" y="0"/>
          <a:ext cx="0" cy="0"/>
          <a:chOff x="0" y="0"/>
          <a:chExt cx="0" cy="0"/>
        </a:xfrm>
      </p:grpSpPr>
      <p:sp useBgFill="1">
        <p:nvSpPr>
          <p:cNvPr id="51" name="Rectangle 50">
            <a:extLst>
              <a:ext uri="{FF2B5EF4-FFF2-40B4-BE49-F238E27FC236}">
                <a16:creationId xmlns:a16="http://schemas.microsoft.com/office/drawing/2014/main" id="{14D27876-614E-CCD5-5142-A650DBF0B0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6A21D85-7DA2-6DE4-5E7D-306A1D8AA5AF}"/>
              </a:ext>
            </a:extLst>
          </p:cNvPr>
          <p:cNvSpPr>
            <a:spLocks noGrp="1"/>
          </p:cNvSpPr>
          <p:nvPr>
            <p:ph type="title"/>
          </p:nvPr>
        </p:nvSpPr>
        <p:spPr>
          <a:xfrm>
            <a:off x="1994140" y="5137536"/>
            <a:ext cx="8203720" cy="732129"/>
          </a:xfrm>
        </p:spPr>
        <p:txBody>
          <a:bodyPr vert="horz" lIns="91440" tIns="45720" rIns="91440" bIns="45720" rtlCol="0" anchor="b">
            <a:normAutofit/>
          </a:bodyPr>
          <a:lstStyle/>
          <a:p>
            <a:pPr lvl="0" algn="ctr"/>
            <a:r>
              <a:rPr lang="en-US" dirty="0"/>
              <a:t>Editing the Application Output</a:t>
            </a:r>
          </a:p>
        </p:txBody>
      </p:sp>
      <p:pic>
        <p:nvPicPr>
          <p:cNvPr id="4" name="Picture 3">
            <a:extLst>
              <a:ext uri="{FF2B5EF4-FFF2-40B4-BE49-F238E27FC236}">
                <a16:creationId xmlns:a16="http://schemas.microsoft.com/office/drawing/2014/main" id="{E9D9C777-CC07-C983-69AA-7F8BF97185F1}"/>
              </a:ext>
            </a:extLst>
          </p:cNvPr>
          <p:cNvPicPr>
            <a:picLocks noChangeAspect="1"/>
          </p:cNvPicPr>
          <p:nvPr/>
        </p:nvPicPr>
        <p:blipFill>
          <a:blip r:embed="rId2"/>
          <a:stretch>
            <a:fillRect/>
          </a:stretch>
        </p:blipFill>
        <p:spPr>
          <a:xfrm>
            <a:off x="2035602" y="418089"/>
            <a:ext cx="8119244" cy="4567076"/>
          </a:xfrm>
          <a:prstGeom prst="rect">
            <a:avLst/>
          </a:prstGeom>
        </p:spPr>
      </p:pic>
    </p:spTree>
    <p:extLst>
      <p:ext uri="{BB962C8B-B14F-4D97-AF65-F5344CB8AC3E}">
        <p14:creationId xmlns:p14="http://schemas.microsoft.com/office/powerpoint/2010/main" val="476274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D587E41-605C-A8E4-8BA5-0E0B3797C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Close up of gears">
            <a:extLst>
              <a:ext uri="{FF2B5EF4-FFF2-40B4-BE49-F238E27FC236}">
                <a16:creationId xmlns:a16="http://schemas.microsoft.com/office/drawing/2014/main" id="{032578F3-94B3-0798-BCC4-A3F1F9652680}"/>
              </a:ext>
            </a:extLst>
          </p:cNvPr>
          <p:cNvPicPr>
            <a:picLocks noChangeAspect="1"/>
          </p:cNvPicPr>
          <p:nvPr/>
        </p:nvPicPr>
        <p:blipFill>
          <a:blip r:embed="rId2"/>
          <a:srcRect t="25000"/>
          <a:stretch>
            <a:fillRect/>
          </a:stretch>
        </p:blipFill>
        <p:spPr>
          <a:xfrm>
            <a:off x="20" y="10"/>
            <a:ext cx="12191980" cy="6857990"/>
          </a:xfrm>
          <a:prstGeom prst="rect">
            <a:avLst/>
          </a:prstGeom>
        </p:spPr>
      </p:pic>
      <p:sp>
        <p:nvSpPr>
          <p:cNvPr id="10" name="Rectangle 9">
            <a:extLst>
              <a:ext uri="{FF2B5EF4-FFF2-40B4-BE49-F238E27FC236}">
                <a16:creationId xmlns:a16="http://schemas.microsoft.com/office/drawing/2014/main" id="{EBD48A03-0DF9-3063-CB15-1BC2AEC79F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908385"/>
            <a:ext cx="12191999" cy="1949616"/>
          </a:xfrm>
          <a:prstGeom prst="rect">
            <a:avLst/>
          </a:prstGeom>
          <a:solidFill>
            <a:srgbClr val="00000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71B670A-7936-1A78-6A5B-7A8292445EF7}"/>
              </a:ext>
            </a:extLst>
          </p:cNvPr>
          <p:cNvSpPr>
            <a:spLocks noGrp="1"/>
          </p:cNvSpPr>
          <p:nvPr>
            <p:ph type="title"/>
          </p:nvPr>
        </p:nvSpPr>
        <p:spPr>
          <a:xfrm>
            <a:off x="617365" y="5268812"/>
            <a:ext cx="7260542" cy="1228763"/>
          </a:xfrm>
        </p:spPr>
        <p:txBody>
          <a:bodyPr vert="horz" lIns="91440" tIns="45720" rIns="91440" bIns="45720" rtlCol="0" anchor="ctr">
            <a:normAutofit/>
          </a:bodyPr>
          <a:lstStyle/>
          <a:p>
            <a:r>
              <a:rPr lang="en-US" sz="4000">
                <a:solidFill>
                  <a:srgbClr val="FFFFFF"/>
                </a:solidFill>
              </a:rPr>
              <a:t>Reverse Engineering</a:t>
            </a:r>
          </a:p>
        </p:txBody>
      </p:sp>
    </p:spTree>
    <p:extLst>
      <p:ext uri="{BB962C8B-B14F-4D97-AF65-F5344CB8AC3E}">
        <p14:creationId xmlns:p14="http://schemas.microsoft.com/office/powerpoint/2010/main" val="405272258"/>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82F3E5C-239A-F0B0-7F0A-A28EDFD4ADF3}"/>
            </a:ext>
          </a:extLst>
        </p:cNvPr>
        <p:cNvGrpSpPr/>
        <p:nvPr/>
      </p:nvGrpSpPr>
      <p:grpSpPr>
        <a:xfrm>
          <a:off x="0" y="0"/>
          <a:ext cx="0" cy="0"/>
          <a:chOff x="0" y="0"/>
          <a:chExt cx="0" cy="0"/>
        </a:xfrm>
      </p:grpSpPr>
      <p:sp useBgFill="1">
        <p:nvSpPr>
          <p:cNvPr id="46" name="Rectangle 45">
            <a:extLst>
              <a:ext uri="{FF2B5EF4-FFF2-40B4-BE49-F238E27FC236}">
                <a16:creationId xmlns:a16="http://schemas.microsoft.com/office/drawing/2014/main" id="{14D27876-614E-CCD5-5142-A650DBF0B0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1EA866B-A079-6F2B-60B0-60905F37532A}"/>
              </a:ext>
            </a:extLst>
          </p:cNvPr>
          <p:cNvSpPr>
            <a:spLocks noGrp="1"/>
          </p:cNvSpPr>
          <p:nvPr>
            <p:ph type="title"/>
          </p:nvPr>
        </p:nvSpPr>
        <p:spPr>
          <a:xfrm>
            <a:off x="1994140" y="5137536"/>
            <a:ext cx="8203720" cy="732129"/>
          </a:xfrm>
        </p:spPr>
        <p:txBody>
          <a:bodyPr vert="horz" lIns="91440" tIns="45720" rIns="91440" bIns="45720" rtlCol="0" anchor="b">
            <a:normAutofit/>
          </a:bodyPr>
          <a:lstStyle/>
          <a:p>
            <a:pPr lvl="0" algn="ctr"/>
            <a:r>
              <a:rPr lang="en-US" sz="3100"/>
              <a:t>Reverse Engineering the SimpleApp App</a:t>
            </a:r>
          </a:p>
        </p:txBody>
      </p:sp>
      <p:sp>
        <p:nvSpPr>
          <p:cNvPr id="6" name="TextBox 5">
            <a:extLst>
              <a:ext uri="{FF2B5EF4-FFF2-40B4-BE49-F238E27FC236}">
                <a16:creationId xmlns:a16="http://schemas.microsoft.com/office/drawing/2014/main" id="{A96555B5-5AC2-917D-40B6-4A9F6E215DA7}"/>
              </a:ext>
            </a:extLst>
          </p:cNvPr>
          <p:cNvSpPr txBox="1"/>
          <p:nvPr/>
        </p:nvSpPr>
        <p:spPr>
          <a:xfrm>
            <a:off x="1994916" y="5914356"/>
            <a:ext cx="8202168" cy="481521"/>
          </a:xfrm>
          <a:prstGeom prst="rect">
            <a:avLst/>
          </a:prstGeom>
        </p:spPr>
        <p:txBody>
          <a:bodyPr vert="horz" lIns="91440" tIns="45720" rIns="91440" bIns="45720" rtlCol="0">
            <a:normAutofit/>
          </a:bodyPr>
          <a:lstStyle/>
          <a:p>
            <a:pPr algn="ctr">
              <a:lnSpc>
                <a:spcPct val="110000"/>
              </a:lnSpc>
              <a:spcBef>
                <a:spcPts val="1000"/>
              </a:spcBef>
            </a:pPr>
            <a:r>
              <a:rPr lang="en-US" sz="1500"/>
              <a:t>This screenshot shows the Java Decompile tool window with </a:t>
            </a:r>
            <a:r>
              <a:rPr lang="en-US" sz="1500" i="1"/>
              <a:t>SimpleApp</a:t>
            </a:r>
            <a:r>
              <a:rPr lang="en-US" sz="1500"/>
              <a:t> source code. </a:t>
            </a:r>
          </a:p>
        </p:txBody>
      </p:sp>
      <p:pic>
        <p:nvPicPr>
          <p:cNvPr id="5" name="Content Placeholder 3">
            <a:extLst>
              <a:ext uri="{FF2B5EF4-FFF2-40B4-BE49-F238E27FC236}">
                <a16:creationId xmlns:a16="http://schemas.microsoft.com/office/drawing/2014/main" id="{2A7CA5C7-97BD-6378-E0DD-C1C846789979}"/>
              </a:ext>
            </a:extLst>
          </p:cNvPr>
          <p:cNvPicPr>
            <a:picLocks noGrp="1" noChangeAspect="1"/>
          </p:cNvPicPr>
          <p:nvPr/>
        </p:nvPicPr>
        <p:blipFill>
          <a:blip r:embed="rId2"/>
          <a:stretch>
            <a:fillRect/>
          </a:stretch>
        </p:blipFill>
        <p:spPr>
          <a:xfrm>
            <a:off x="2035601" y="418089"/>
            <a:ext cx="8119247" cy="4567076"/>
          </a:xfrm>
          <a:prstGeom prst="rect">
            <a:avLst/>
          </a:prstGeom>
        </p:spPr>
      </p:pic>
    </p:spTree>
    <p:extLst>
      <p:ext uri="{BB962C8B-B14F-4D97-AF65-F5344CB8AC3E}">
        <p14:creationId xmlns:p14="http://schemas.microsoft.com/office/powerpoint/2010/main" val="565815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16759EF-A663-8964-EF6C-34B0791C424E}"/>
            </a:ext>
          </a:extLst>
        </p:cNvPr>
        <p:cNvGrpSpPr/>
        <p:nvPr/>
      </p:nvGrpSpPr>
      <p:grpSpPr>
        <a:xfrm>
          <a:off x="0" y="0"/>
          <a:ext cx="0" cy="0"/>
          <a:chOff x="0" y="0"/>
          <a:chExt cx="0" cy="0"/>
        </a:xfrm>
      </p:grpSpPr>
      <p:sp useBgFill="1">
        <p:nvSpPr>
          <p:cNvPr id="51" name="Rectangle 50">
            <a:extLst>
              <a:ext uri="{FF2B5EF4-FFF2-40B4-BE49-F238E27FC236}">
                <a16:creationId xmlns:a16="http://schemas.microsoft.com/office/drawing/2014/main" id="{14D27876-614E-CCD5-5142-A650DBF0B0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B4587A3-73C5-3457-3DFD-D0CB6CB9C41A}"/>
              </a:ext>
            </a:extLst>
          </p:cNvPr>
          <p:cNvSpPr>
            <a:spLocks noGrp="1"/>
          </p:cNvSpPr>
          <p:nvPr>
            <p:ph type="title"/>
          </p:nvPr>
        </p:nvSpPr>
        <p:spPr>
          <a:xfrm>
            <a:off x="1994140" y="5137536"/>
            <a:ext cx="8203720" cy="732129"/>
          </a:xfrm>
        </p:spPr>
        <p:txBody>
          <a:bodyPr vert="horz" lIns="91440" tIns="45720" rIns="91440" bIns="45720" rtlCol="0" anchor="b">
            <a:normAutofit/>
          </a:bodyPr>
          <a:lstStyle/>
          <a:p>
            <a:pPr lvl="0" algn="ctr"/>
            <a:r>
              <a:rPr lang="en-US" sz="3100"/>
              <a:t>Reverse Engineering the SimpleApp App</a:t>
            </a:r>
          </a:p>
        </p:txBody>
      </p:sp>
      <p:sp>
        <p:nvSpPr>
          <p:cNvPr id="6" name="TextBox 5">
            <a:extLst>
              <a:ext uri="{FF2B5EF4-FFF2-40B4-BE49-F238E27FC236}">
                <a16:creationId xmlns:a16="http://schemas.microsoft.com/office/drawing/2014/main" id="{C32A293A-A3D4-CC48-C649-9E89B06B400F}"/>
              </a:ext>
            </a:extLst>
          </p:cNvPr>
          <p:cNvSpPr txBox="1"/>
          <p:nvPr/>
        </p:nvSpPr>
        <p:spPr>
          <a:xfrm>
            <a:off x="1994916" y="5914356"/>
            <a:ext cx="8202168" cy="481521"/>
          </a:xfrm>
          <a:prstGeom prst="rect">
            <a:avLst/>
          </a:prstGeom>
        </p:spPr>
        <p:txBody>
          <a:bodyPr vert="horz" lIns="91440" tIns="45720" rIns="91440" bIns="45720" rtlCol="0">
            <a:normAutofit/>
          </a:bodyPr>
          <a:lstStyle/>
          <a:p>
            <a:pPr algn="ctr">
              <a:lnSpc>
                <a:spcPct val="120000"/>
              </a:lnSpc>
              <a:spcBef>
                <a:spcPts val="1000"/>
              </a:spcBef>
            </a:pPr>
            <a:r>
              <a:rPr lang="en-US" dirty="0"/>
              <a:t>This screenshot shows the content of the </a:t>
            </a:r>
            <a:r>
              <a:rPr lang="en-US" i="1" dirty="0"/>
              <a:t>AndroidManifest.xml </a:t>
            </a:r>
            <a:r>
              <a:rPr lang="en-US" dirty="0"/>
              <a:t>file.</a:t>
            </a:r>
            <a:endParaRPr lang="en-US"/>
          </a:p>
        </p:txBody>
      </p:sp>
      <p:pic>
        <p:nvPicPr>
          <p:cNvPr id="5" name="Content Placeholder 3">
            <a:extLst>
              <a:ext uri="{FF2B5EF4-FFF2-40B4-BE49-F238E27FC236}">
                <a16:creationId xmlns:a16="http://schemas.microsoft.com/office/drawing/2014/main" id="{106378FE-C8F7-9D27-C5BE-B62706853CCE}"/>
              </a:ext>
            </a:extLst>
          </p:cNvPr>
          <p:cNvPicPr>
            <a:picLocks noGrp="1" noChangeAspect="1"/>
          </p:cNvPicPr>
          <p:nvPr/>
        </p:nvPicPr>
        <p:blipFill>
          <a:blip r:embed="rId2"/>
          <a:stretch>
            <a:fillRect/>
          </a:stretch>
        </p:blipFill>
        <p:spPr>
          <a:xfrm>
            <a:off x="2017478" y="418089"/>
            <a:ext cx="8155492" cy="4567076"/>
          </a:xfrm>
          <a:prstGeom prst="rect">
            <a:avLst/>
          </a:prstGeom>
        </p:spPr>
      </p:pic>
    </p:spTree>
    <p:extLst>
      <p:ext uri="{BB962C8B-B14F-4D97-AF65-F5344CB8AC3E}">
        <p14:creationId xmlns:p14="http://schemas.microsoft.com/office/powerpoint/2010/main" val="3929669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E8D3B17-7638-DFD3-18E4-8A6D611749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AFAF874-9D5F-CC40-3C3B-BFBA328B6994}"/>
              </a:ext>
            </a:extLst>
          </p:cNvPr>
          <p:cNvSpPr>
            <a:spLocks noGrp="1"/>
          </p:cNvSpPr>
          <p:nvPr>
            <p:ph type="title"/>
          </p:nvPr>
        </p:nvSpPr>
        <p:spPr>
          <a:xfrm>
            <a:off x="5568534" y="603504"/>
            <a:ext cx="5916169" cy="1527048"/>
          </a:xfrm>
        </p:spPr>
        <p:txBody>
          <a:bodyPr anchor="b">
            <a:normAutofit/>
          </a:bodyPr>
          <a:lstStyle/>
          <a:p>
            <a:r>
              <a:rPr lang="en-US" dirty="0"/>
              <a:t>Introduction</a:t>
            </a:r>
          </a:p>
        </p:txBody>
      </p:sp>
      <p:pic>
        <p:nvPicPr>
          <p:cNvPr id="5" name="Picture 4" descr="Mobile device with apps">
            <a:extLst>
              <a:ext uri="{FF2B5EF4-FFF2-40B4-BE49-F238E27FC236}">
                <a16:creationId xmlns:a16="http://schemas.microsoft.com/office/drawing/2014/main" id="{61F4FDAB-65EA-178E-9896-288430603E2E}"/>
              </a:ext>
            </a:extLst>
          </p:cNvPr>
          <p:cNvPicPr>
            <a:picLocks noChangeAspect="1"/>
          </p:cNvPicPr>
          <p:nvPr/>
        </p:nvPicPr>
        <p:blipFill>
          <a:blip r:embed="rId2"/>
          <a:srcRect l="49648" r="10077"/>
          <a:stretch>
            <a:fillRect/>
          </a:stretch>
        </p:blipFill>
        <p:spPr>
          <a:xfrm>
            <a:off x="20" y="10"/>
            <a:ext cx="4910308" cy="6857990"/>
          </a:xfrm>
          <a:prstGeom prst="rect">
            <a:avLst/>
          </a:prstGeom>
        </p:spPr>
      </p:pic>
      <p:sp>
        <p:nvSpPr>
          <p:cNvPr id="3" name="Content Placeholder 2">
            <a:extLst>
              <a:ext uri="{FF2B5EF4-FFF2-40B4-BE49-F238E27FC236}">
                <a16:creationId xmlns:a16="http://schemas.microsoft.com/office/drawing/2014/main" id="{2912DA36-162D-689E-8CE0-42D9D6E95D14}"/>
              </a:ext>
            </a:extLst>
          </p:cNvPr>
          <p:cNvSpPr>
            <a:spLocks noGrp="1"/>
          </p:cNvSpPr>
          <p:nvPr>
            <p:ph idx="1"/>
          </p:nvPr>
        </p:nvSpPr>
        <p:spPr>
          <a:xfrm>
            <a:off x="5568533" y="2214282"/>
            <a:ext cx="5916169" cy="4095078"/>
          </a:xfrm>
        </p:spPr>
        <p:txBody>
          <a:bodyPr>
            <a:normAutofit/>
          </a:bodyPr>
          <a:lstStyle/>
          <a:p>
            <a:pPr marL="0" indent="0">
              <a:lnSpc>
                <a:spcPct val="110000"/>
              </a:lnSpc>
              <a:buNone/>
            </a:pPr>
            <a:r>
              <a:rPr lang="en-US" sz="1500"/>
              <a:t>This final project for NETW411: Information Security and Mobile Devices presents a summary of the key concepts and skills explored throughout this course. The focus has been on understanding mobile platforms, identifying potential vulnerabilities, and applying defensive techniques using real-world tools and scenarios.</a:t>
            </a:r>
          </a:p>
          <a:p>
            <a:pPr>
              <a:lnSpc>
                <a:spcPct val="110000"/>
              </a:lnSpc>
            </a:pPr>
            <a:r>
              <a:rPr lang="en-US" sz="1500"/>
              <a:t>Examined mobile device architecture and cellular network communication</a:t>
            </a:r>
          </a:p>
          <a:p>
            <a:pPr>
              <a:lnSpc>
                <a:spcPct val="110000"/>
              </a:lnSpc>
            </a:pPr>
            <a:r>
              <a:rPr lang="en-US" sz="1500"/>
              <a:t>Analyzed mobile app behavior using Android emulation tools</a:t>
            </a:r>
          </a:p>
          <a:p>
            <a:pPr>
              <a:lnSpc>
                <a:spcPct val="110000"/>
              </a:lnSpc>
            </a:pPr>
            <a:r>
              <a:rPr lang="en-US" sz="1500"/>
              <a:t>Explored common security threats and real-world vulnerabilities</a:t>
            </a:r>
          </a:p>
          <a:p>
            <a:pPr>
              <a:lnSpc>
                <a:spcPct val="110000"/>
              </a:lnSpc>
            </a:pPr>
            <a:r>
              <a:rPr lang="en-US" sz="1500"/>
              <a:t>Conducted reverse engineering of Android applications</a:t>
            </a:r>
          </a:p>
          <a:p>
            <a:pPr>
              <a:lnSpc>
                <a:spcPct val="110000"/>
              </a:lnSpc>
            </a:pPr>
            <a:r>
              <a:rPr lang="en-US" sz="1500"/>
              <a:t>Performed network traffic analysis and threat detection</a:t>
            </a:r>
          </a:p>
          <a:p>
            <a:pPr>
              <a:lnSpc>
                <a:spcPct val="110000"/>
              </a:lnSpc>
            </a:pPr>
            <a:endParaRPr lang="en-US" sz="1500"/>
          </a:p>
        </p:txBody>
      </p:sp>
    </p:spTree>
    <p:extLst>
      <p:ext uri="{BB962C8B-B14F-4D97-AF65-F5344CB8AC3E}">
        <p14:creationId xmlns:p14="http://schemas.microsoft.com/office/powerpoint/2010/main" val="17924276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483AEE7-2AC7-B491-EF29-5E3637C1D67B}"/>
            </a:ext>
          </a:extLst>
        </p:cNvPr>
        <p:cNvGrpSpPr/>
        <p:nvPr/>
      </p:nvGrpSpPr>
      <p:grpSpPr>
        <a:xfrm>
          <a:off x="0" y="0"/>
          <a:ext cx="0" cy="0"/>
          <a:chOff x="0" y="0"/>
          <a:chExt cx="0" cy="0"/>
        </a:xfrm>
      </p:grpSpPr>
      <p:sp useBgFill="1">
        <p:nvSpPr>
          <p:cNvPr id="60" name="Rectangle 59">
            <a:extLst>
              <a:ext uri="{FF2B5EF4-FFF2-40B4-BE49-F238E27FC236}">
                <a16:creationId xmlns:a16="http://schemas.microsoft.com/office/drawing/2014/main" id="{14D27876-614E-CCD5-5142-A650DBF0B0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7B8445F-B6B9-1672-1154-742C3FB73387}"/>
              </a:ext>
            </a:extLst>
          </p:cNvPr>
          <p:cNvSpPr>
            <a:spLocks noGrp="1"/>
          </p:cNvSpPr>
          <p:nvPr>
            <p:ph type="title"/>
          </p:nvPr>
        </p:nvSpPr>
        <p:spPr>
          <a:xfrm>
            <a:off x="1994140" y="5137536"/>
            <a:ext cx="8203720" cy="732129"/>
          </a:xfrm>
        </p:spPr>
        <p:txBody>
          <a:bodyPr vert="horz" lIns="91440" tIns="45720" rIns="91440" bIns="45720" rtlCol="0" anchor="b">
            <a:normAutofit/>
          </a:bodyPr>
          <a:lstStyle/>
          <a:p>
            <a:pPr lvl="0" algn="ctr"/>
            <a:r>
              <a:rPr lang="en-US" sz="3100"/>
              <a:t>Reverse Engineering the SimpleApp App</a:t>
            </a:r>
          </a:p>
        </p:txBody>
      </p:sp>
      <p:sp>
        <p:nvSpPr>
          <p:cNvPr id="6" name="TextBox 5">
            <a:extLst>
              <a:ext uri="{FF2B5EF4-FFF2-40B4-BE49-F238E27FC236}">
                <a16:creationId xmlns:a16="http://schemas.microsoft.com/office/drawing/2014/main" id="{6A419ABD-10FC-F30E-26E7-B48F10A9FCDC}"/>
              </a:ext>
            </a:extLst>
          </p:cNvPr>
          <p:cNvSpPr txBox="1"/>
          <p:nvPr/>
        </p:nvSpPr>
        <p:spPr>
          <a:xfrm>
            <a:off x="1994916" y="5914356"/>
            <a:ext cx="8202168" cy="481521"/>
          </a:xfrm>
          <a:prstGeom prst="rect">
            <a:avLst/>
          </a:prstGeom>
        </p:spPr>
        <p:txBody>
          <a:bodyPr vert="horz" lIns="91440" tIns="45720" rIns="91440" bIns="45720" rtlCol="0">
            <a:normAutofit/>
          </a:bodyPr>
          <a:lstStyle/>
          <a:p>
            <a:pPr algn="ctr">
              <a:lnSpc>
                <a:spcPct val="120000"/>
              </a:lnSpc>
              <a:spcBef>
                <a:spcPts val="1000"/>
              </a:spcBef>
            </a:pPr>
            <a:r>
              <a:rPr lang="en-US"/>
              <a:t>This screenshot shows the recompiling process using </a:t>
            </a:r>
            <a:r>
              <a:rPr lang="en-US" i="1"/>
              <a:t>apktool</a:t>
            </a:r>
            <a:r>
              <a:rPr lang="en-US"/>
              <a:t>. </a:t>
            </a:r>
          </a:p>
        </p:txBody>
      </p:sp>
      <p:pic>
        <p:nvPicPr>
          <p:cNvPr id="7" name="Content Placeholder 3">
            <a:extLst>
              <a:ext uri="{FF2B5EF4-FFF2-40B4-BE49-F238E27FC236}">
                <a16:creationId xmlns:a16="http://schemas.microsoft.com/office/drawing/2014/main" id="{35BF8CBE-6E95-6496-80CD-28DEE74FF777}"/>
              </a:ext>
            </a:extLst>
          </p:cNvPr>
          <p:cNvPicPr>
            <a:picLocks noGrp="1" noChangeAspect="1"/>
          </p:cNvPicPr>
          <p:nvPr/>
        </p:nvPicPr>
        <p:blipFill>
          <a:blip r:embed="rId2"/>
          <a:stretch>
            <a:fillRect/>
          </a:stretch>
        </p:blipFill>
        <p:spPr>
          <a:xfrm>
            <a:off x="2035601" y="418089"/>
            <a:ext cx="8119247" cy="4567076"/>
          </a:xfrm>
          <a:prstGeom prst="rect">
            <a:avLst/>
          </a:prstGeom>
        </p:spPr>
      </p:pic>
    </p:spTree>
    <p:extLst>
      <p:ext uri="{BB962C8B-B14F-4D97-AF65-F5344CB8AC3E}">
        <p14:creationId xmlns:p14="http://schemas.microsoft.com/office/powerpoint/2010/main" val="2039993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D587E41-605C-A8E4-8BA5-0E0B3797C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Vibrant multicolor checkered floor design">
            <a:extLst>
              <a:ext uri="{FF2B5EF4-FFF2-40B4-BE49-F238E27FC236}">
                <a16:creationId xmlns:a16="http://schemas.microsoft.com/office/drawing/2014/main" id="{A4014B58-602D-5CD7-EE81-79218276FCCD}"/>
              </a:ext>
            </a:extLst>
          </p:cNvPr>
          <p:cNvPicPr>
            <a:picLocks noChangeAspect="1"/>
          </p:cNvPicPr>
          <p:nvPr/>
        </p:nvPicPr>
        <p:blipFill>
          <a:blip r:embed="rId2"/>
          <a:srcRect t="16667"/>
          <a:stretch>
            <a:fillRect/>
          </a:stretch>
        </p:blipFill>
        <p:spPr>
          <a:xfrm>
            <a:off x="20" y="10"/>
            <a:ext cx="12191980" cy="6857990"/>
          </a:xfrm>
          <a:prstGeom prst="rect">
            <a:avLst/>
          </a:prstGeom>
        </p:spPr>
      </p:pic>
      <p:sp>
        <p:nvSpPr>
          <p:cNvPr id="10" name="Rectangle 9">
            <a:extLst>
              <a:ext uri="{FF2B5EF4-FFF2-40B4-BE49-F238E27FC236}">
                <a16:creationId xmlns:a16="http://schemas.microsoft.com/office/drawing/2014/main" id="{EBD48A03-0DF9-3063-CB15-1BC2AEC79F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908385"/>
            <a:ext cx="12191999" cy="1949616"/>
          </a:xfrm>
          <a:prstGeom prst="rect">
            <a:avLst/>
          </a:prstGeom>
          <a:solidFill>
            <a:srgbClr val="00000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B7AC0C6-B3FE-FDE0-3F44-5B5DDF717443}"/>
              </a:ext>
            </a:extLst>
          </p:cNvPr>
          <p:cNvSpPr>
            <a:spLocks noGrp="1"/>
          </p:cNvSpPr>
          <p:nvPr>
            <p:ph type="title"/>
          </p:nvPr>
        </p:nvSpPr>
        <p:spPr>
          <a:xfrm>
            <a:off x="617365" y="5268812"/>
            <a:ext cx="7260542" cy="1228763"/>
          </a:xfrm>
        </p:spPr>
        <p:txBody>
          <a:bodyPr vert="horz" lIns="91440" tIns="45720" rIns="91440" bIns="45720" rtlCol="0" anchor="ctr">
            <a:normAutofit/>
          </a:bodyPr>
          <a:lstStyle/>
          <a:p>
            <a:r>
              <a:rPr lang="en-US" sz="4000">
                <a:solidFill>
                  <a:srgbClr val="FFFFFF"/>
                </a:solidFill>
              </a:rPr>
              <a:t>Web Traffic Analysis</a:t>
            </a:r>
          </a:p>
        </p:txBody>
      </p:sp>
    </p:spTree>
    <p:extLst>
      <p:ext uri="{BB962C8B-B14F-4D97-AF65-F5344CB8AC3E}">
        <p14:creationId xmlns:p14="http://schemas.microsoft.com/office/powerpoint/2010/main" val="1919895771"/>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7997351-518B-14E7-95BB-673778C98DDC}"/>
              </a:ext>
            </a:extLst>
          </p:cNvPr>
          <p:cNvSpPr>
            <a:spLocks noGrp="1"/>
          </p:cNvSpPr>
          <p:nvPr>
            <p:ph idx="1"/>
          </p:nvPr>
        </p:nvSpPr>
        <p:spPr>
          <a:xfrm>
            <a:off x="1" y="0"/>
            <a:ext cx="12192000" cy="6858000"/>
          </a:xfrm>
        </p:spPr>
        <p:txBody>
          <a:bodyPr>
            <a:normAutofit/>
          </a:bodyPr>
          <a:lstStyle/>
          <a:p>
            <a:pPr marL="0" marR="0" indent="0">
              <a:lnSpc>
                <a:spcPct val="110000"/>
              </a:lnSpc>
              <a:spcBef>
                <a:spcPts val="0"/>
              </a:spcBef>
              <a:spcAft>
                <a:spcPts val="1590"/>
              </a:spcAft>
              <a:buNone/>
            </a:pPr>
            <a:r>
              <a:rPr lang="en-US" dirty="0">
                <a:solidFill>
                  <a:srgbClr val="000000"/>
                </a:solidFill>
                <a:latin typeface="Georgia" panose="02040502050405020303" pitchFamily="18" charset="0"/>
                <a:ea typeface="Georgia" panose="02040502050405020303" pitchFamily="18" charset="0"/>
                <a:cs typeface="Georgia" panose="02040502050405020303" pitchFamily="18" charset="0"/>
              </a:rPr>
              <a:t>Research Burp Suite online. </a:t>
            </a:r>
          </a:p>
          <a:p>
            <a:pPr marL="0" marR="0" indent="0">
              <a:lnSpc>
                <a:spcPct val="110000"/>
              </a:lnSpc>
              <a:spcBef>
                <a:spcPts val="0"/>
              </a:spcBef>
              <a:spcAft>
                <a:spcPts val="1590"/>
              </a:spcAft>
              <a:buNone/>
            </a:pPr>
            <a:r>
              <a:rPr lang="en-US" dirty="0">
                <a:solidFill>
                  <a:srgbClr val="000000"/>
                </a:solidFill>
                <a:latin typeface="Georgia" panose="02040502050405020303" pitchFamily="18" charset="0"/>
                <a:ea typeface="Georgia" panose="02040502050405020303" pitchFamily="18" charset="0"/>
                <a:cs typeface="Georgia" panose="02040502050405020303" pitchFamily="18" charset="0"/>
              </a:rPr>
              <a:t>In the screenshot shown in Step 3, what does it mean when you select “Yes” to confirm the “Are you sure that you want to listen on all interfaces” message?</a:t>
            </a:r>
          </a:p>
          <a:p>
            <a:pPr>
              <a:buNone/>
            </a:pPr>
            <a:r>
              <a:rPr lang="en-US" dirty="0">
                <a:solidFill>
                  <a:srgbClr val="000000"/>
                </a:solidFill>
                <a:latin typeface="Georgia" panose="02040502050405020303" pitchFamily="18" charset="0"/>
              </a:rPr>
              <a:t>Answer: </a:t>
            </a:r>
          </a:p>
          <a:p>
            <a:pPr>
              <a:buNone/>
            </a:pPr>
            <a:r>
              <a:rPr lang="en-US" dirty="0">
                <a:solidFill>
                  <a:srgbClr val="000000"/>
                </a:solidFill>
                <a:latin typeface="Georgia" panose="02040502050405020303" pitchFamily="18" charset="0"/>
              </a:rPr>
              <a:t>	Burp Suite’s proxy will listen on all network interfaces, not just the default loopback (127.0.0.1). This allows external systems on the network to use Burp as their Proxy allowing their HTTP/HTTPS traffic to be inspected</a:t>
            </a:r>
          </a:p>
          <a:p>
            <a:pPr>
              <a:buNone/>
            </a:pPr>
            <a:endParaRPr lang="en-US" dirty="0">
              <a:solidFill>
                <a:srgbClr val="000000"/>
              </a:solidFill>
              <a:latin typeface="Georgia" panose="02040502050405020303" pitchFamily="18" charset="0"/>
            </a:endParaRPr>
          </a:p>
          <a:p>
            <a:pPr>
              <a:buNone/>
            </a:pPr>
            <a:endParaRPr lang="en-US" dirty="0">
              <a:solidFill>
                <a:srgbClr val="000000"/>
              </a:solidFill>
              <a:latin typeface="Georgia" panose="02040502050405020303" pitchFamily="18" charset="0"/>
            </a:endParaRPr>
          </a:p>
          <a:p>
            <a:pPr>
              <a:buNone/>
            </a:pPr>
            <a:endParaRPr lang="en-US" dirty="0">
              <a:solidFill>
                <a:srgbClr val="000000"/>
              </a:solidFill>
              <a:latin typeface="Georgia" panose="02040502050405020303" pitchFamily="18" charset="0"/>
            </a:endParaRPr>
          </a:p>
          <a:p>
            <a:pPr>
              <a:buNone/>
            </a:pPr>
            <a:r>
              <a:rPr lang="en-US" dirty="0">
                <a:solidFill>
                  <a:srgbClr val="000000"/>
                </a:solidFill>
                <a:latin typeface="Georgia" panose="02040502050405020303" pitchFamily="18" charset="0"/>
              </a:rPr>
              <a:t>References:</a:t>
            </a:r>
          </a:p>
          <a:p>
            <a:pPr>
              <a:buNone/>
            </a:pPr>
            <a:r>
              <a:rPr lang="en-US" dirty="0">
                <a:solidFill>
                  <a:srgbClr val="000000"/>
                </a:solidFill>
                <a:latin typeface="Georgia" panose="02040502050405020303" pitchFamily="18" charset="0"/>
              </a:rPr>
              <a:t>1. https://portswigger.net/web-security</a:t>
            </a:r>
          </a:p>
          <a:p>
            <a:pPr>
              <a:buNone/>
            </a:pPr>
            <a:r>
              <a:rPr lang="en-US" dirty="0">
                <a:solidFill>
                  <a:srgbClr val="000000"/>
                </a:solidFill>
                <a:latin typeface="Georgia" panose="02040502050405020303" pitchFamily="18" charset="0"/>
              </a:rPr>
              <a:t>2. https://www.geeksforgeeks.org/ethical-hacking/how-to-setup-burp-suite-for-bug-bounty-or-web-application-penetration-testing/</a:t>
            </a:r>
            <a:endParaRPr lang="en-US" dirty="0"/>
          </a:p>
          <a:p>
            <a:endParaRPr lang="en-US" dirty="0"/>
          </a:p>
        </p:txBody>
      </p:sp>
    </p:spTree>
    <p:extLst>
      <p:ext uri="{BB962C8B-B14F-4D97-AF65-F5344CB8AC3E}">
        <p14:creationId xmlns:p14="http://schemas.microsoft.com/office/powerpoint/2010/main" val="19198683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2895988-301A-AD27-FBB9-06EEBE3736D0}"/>
            </a:ext>
          </a:extLst>
        </p:cNvPr>
        <p:cNvGrpSpPr/>
        <p:nvPr/>
      </p:nvGrpSpPr>
      <p:grpSpPr>
        <a:xfrm>
          <a:off x="0" y="0"/>
          <a:ext cx="0" cy="0"/>
          <a:chOff x="0" y="0"/>
          <a:chExt cx="0" cy="0"/>
        </a:xfrm>
      </p:grpSpPr>
      <p:sp useBgFill="1">
        <p:nvSpPr>
          <p:cNvPr id="60" name="Rectangle 59">
            <a:extLst>
              <a:ext uri="{FF2B5EF4-FFF2-40B4-BE49-F238E27FC236}">
                <a16:creationId xmlns:a16="http://schemas.microsoft.com/office/drawing/2014/main" id="{F373926C-BEE4-158A-4CE5-AF832FC524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AE63D46-3833-5217-6298-CE04A99E5243}"/>
              </a:ext>
            </a:extLst>
          </p:cNvPr>
          <p:cNvSpPr>
            <a:spLocks noGrp="1"/>
          </p:cNvSpPr>
          <p:nvPr>
            <p:ph type="title"/>
          </p:nvPr>
        </p:nvSpPr>
        <p:spPr>
          <a:xfrm>
            <a:off x="1994140" y="5137536"/>
            <a:ext cx="8203720" cy="732129"/>
          </a:xfrm>
        </p:spPr>
        <p:txBody>
          <a:bodyPr vert="horz" lIns="91440" tIns="45720" rIns="91440" bIns="45720" rtlCol="0" anchor="b">
            <a:normAutofit/>
          </a:bodyPr>
          <a:lstStyle/>
          <a:p>
            <a:pPr lvl="0"/>
            <a:r>
              <a:rPr lang="en-US" sz="3200" dirty="0">
                <a:solidFill>
                  <a:schemeClr val="dk1"/>
                </a:solidFill>
              </a:rPr>
              <a:t>Using Burp Suite to Analyze Web Traffic</a:t>
            </a:r>
          </a:p>
        </p:txBody>
      </p:sp>
      <p:sp>
        <p:nvSpPr>
          <p:cNvPr id="6" name="TextBox 5">
            <a:extLst>
              <a:ext uri="{FF2B5EF4-FFF2-40B4-BE49-F238E27FC236}">
                <a16:creationId xmlns:a16="http://schemas.microsoft.com/office/drawing/2014/main" id="{782157E8-AAC1-2B1A-6FF2-C5EE0F82E5DC}"/>
              </a:ext>
            </a:extLst>
          </p:cNvPr>
          <p:cNvSpPr txBox="1"/>
          <p:nvPr/>
        </p:nvSpPr>
        <p:spPr>
          <a:xfrm>
            <a:off x="1994916" y="5914356"/>
            <a:ext cx="8202168" cy="481521"/>
          </a:xfrm>
          <a:prstGeom prst="rect">
            <a:avLst/>
          </a:prstGeom>
        </p:spPr>
        <p:txBody>
          <a:bodyPr vert="horz" lIns="91440" tIns="45720" rIns="91440" bIns="45720" rtlCol="0">
            <a:normAutofit fontScale="92500"/>
          </a:bodyPr>
          <a:lstStyle/>
          <a:p>
            <a:r>
              <a:rPr lang="en-US" dirty="0"/>
              <a:t>This screenshot shows the </a:t>
            </a:r>
            <a:r>
              <a:rPr lang="en-US" i="1" dirty="0"/>
              <a:t>Burp Suite </a:t>
            </a:r>
            <a:r>
              <a:rPr lang="en-US" dirty="0"/>
              <a:t>window with the Web header displayed. </a:t>
            </a:r>
          </a:p>
        </p:txBody>
      </p:sp>
      <p:pic>
        <p:nvPicPr>
          <p:cNvPr id="3" name="Content Placeholder 3">
            <a:extLst>
              <a:ext uri="{FF2B5EF4-FFF2-40B4-BE49-F238E27FC236}">
                <a16:creationId xmlns:a16="http://schemas.microsoft.com/office/drawing/2014/main" id="{DC44CB2C-3747-586B-5930-6BB610979371}"/>
              </a:ext>
            </a:extLst>
          </p:cNvPr>
          <p:cNvPicPr>
            <a:picLocks noGrp="1" noChangeAspect="1"/>
          </p:cNvPicPr>
          <p:nvPr/>
        </p:nvPicPr>
        <p:blipFill>
          <a:blip r:embed="rId2"/>
          <a:stretch>
            <a:fillRect/>
          </a:stretch>
        </p:blipFill>
        <p:spPr>
          <a:xfrm>
            <a:off x="3281362" y="131617"/>
            <a:ext cx="5629275" cy="5005919"/>
          </a:xfrm>
          <a:prstGeom prst="rect">
            <a:avLst/>
          </a:prstGeom>
        </p:spPr>
      </p:pic>
    </p:spTree>
    <p:extLst>
      <p:ext uri="{BB962C8B-B14F-4D97-AF65-F5344CB8AC3E}">
        <p14:creationId xmlns:p14="http://schemas.microsoft.com/office/powerpoint/2010/main" val="634512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05535CA-6C34-3B4B-0823-F12D2098CF87}"/>
              </a:ext>
            </a:extLst>
          </p:cNvPr>
          <p:cNvSpPr>
            <a:spLocks noGrp="1"/>
          </p:cNvSpPr>
          <p:nvPr>
            <p:ph idx="1"/>
          </p:nvPr>
        </p:nvSpPr>
        <p:spPr>
          <a:xfrm>
            <a:off x="1" y="0"/>
            <a:ext cx="12192000" cy="6858000"/>
          </a:xfrm>
        </p:spPr>
        <p:txBody>
          <a:bodyPr>
            <a:normAutofit fontScale="92500" lnSpcReduction="10000"/>
          </a:bodyPr>
          <a:lstStyle/>
          <a:p>
            <a:pPr marL="0" marR="0" indent="0">
              <a:lnSpc>
                <a:spcPct val="110000"/>
              </a:lnSpc>
              <a:spcBef>
                <a:spcPts val="0"/>
              </a:spcBef>
              <a:spcAft>
                <a:spcPts val="1590"/>
              </a:spcAft>
              <a:buNone/>
            </a:pPr>
            <a:r>
              <a:rPr lang="en-US" dirty="0">
                <a:solidFill>
                  <a:srgbClr val="000000"/>
                </a:solidFill>
                <a:latin typeface="Georgia" panose="02040502050405020303" pitchFamily="18" charset="0"/>
                <a:ea typeface="Georgia" panose="02040502050405020303" pitchFamily="18" charset="0"/>
                <a:cs typeface="Georgia" panose="02040502050405020303" pitchFamily="18" charset="0"/>
              </a:rPr>
              <a:t>Research the concept of “Web Headers.” </a:t>
            </a:r>
          </a:p>
          <a:p>
            <a:pPr marL="0" marR="0" indent="0">
              <a:lnSpc>
                <a:spcPct val="110000"/>
              </a:lnSpc>
              <a:spcBef>
                <a:spcPts val="0"/>
              </a:spcBef>
              <a:spcAft>
                <a:spcPts val="1590"/>
              </a:spcAft>
              <a:buNone/>
            </a:pPr>
            <a:r>
              <a:rPr lang="en-US" dirty="0">
                <a:solidFill>
                  <a:srgbClr val="000000"/>
                </a:solidFill>
                <a:latin typeface="Georgia" panose="02040502050405020303" pitchFamily="18" charset="0"/>
                <a:ea typeface="Georgia" panose="02040502050405020303" pitchFamily="18" charset="0"/>
                <a:cs typeface="Georgia" panose="02040502050405020303" pitchFamily="18" charset="0"/>
              </a:rPr>
              <a:t>What is the role played by Web headers in a hacker’s attempt to mount a cyber attack?</a:t>
            </a:r>
          </a:p>
          <a:p>
            <a:pPr marL="0" marR="0" indent="0">
              <a:lnSpc>
                <a:spcPct val="110000"/>
              </a:lnSpc>
              <a:spcBef>
                <a:spcPts val="0"/>
              </a:spcBef>
              <a:spcAft>
                <a:spcPts val="1590"/>
              </a:spcAft>
              <a:buNone/>
            </a:pPr>
            <a:r>
              <a:rPr lang="en-US" dirty="0">
                <a:solidFill>
                  <a:srgbClr val="000000"/>
                </a:solidFill>
                <a:latin typeface="Georgia" panose="02040502050405020303" pitchFamily="18" charset="0"/>
              </a:rPr>
              <a:t>Answer: Tools like Burp Suite or curl –I help hackers examines server headers for weaknesses. Attackers can inject malicious headers into requests to bypass security filters. Headers like User-Agent can be spoofed to look like real traffic. Attack Types include:</a:t>
            </a:r>
          </a:p>
          <a:p>
            <a:pPr>
              <a:lnSpc>
                <a:spcPct val="110000"/>
              </a:lnSpc>
              <a:spcBef>
                <a:spcPts val="0"/>
              </a:spcBef>
              <a:spcAft>
                <a:spcPts val="1590"/>
              </a:spcAft>
            </a:pPr>
            <a:r>
              <a:rPr lang="en-US" dirty="0">
                <a:solidFill>
                  <a:srgbClr val="000000"/>
                </a:solidFill>
                <a:latin typeface="Georgia" panose="02040502050405020303" pitchFamily="18" charset="0"/>
              </a:rPr>
              <a:t>Session Hijacking</a:t>
            </a:r>
          </a:p>
          <a:p>
            <a:pPr>
              <a:lnSpc>
                <a:spcPct val="110000"/>
              </a:lnSpc>
              <a:spcBef>
                <a:spcPts val="0"/>
              </a:spcBef>
              <a:spcAft>
                <a:spcPts val="1590"/>
              </a:spcAft>
            </a:pPr>
            <a:r>
              <a:rPr lang="en-US" dirty="0">
                <a:solidFill>
                  <a:srgbClr val="000000"/>
                </a:solidFill>
                <a:latin typeface="Georgia" panose="02040502050405020303" pitchFamily="18" charset="0"/>
              </a:rPr>
              <a:t>Cross-Site Scripting (XSS)</a:t>
            </a:r>
          </a:p>
          <a:p>
            <a:pPr>
              <a:lnSpc>
                <a:spcPct val="110000"/>
              </a:lnSpc>
              <a:spcBef>
                <a:spcPts val="0"/>
              </a:spcBef>
              <a:spcAft>
                <a:spcPts val="1590"/>
              </a:spcAft>
            </a:pPr>
            <a:r>
              <a:rPr lang="en-US" dirty="0">
                <a:solidFill>
                  <a:srgbClr val="000000"/>
                </a:solidFill>
                <a:latin typeface="Georgia" panose="02040502050405020303" pitchFamily="18" charset="0"/>
              </a:rPr>
              <a:t>Clickjacking</a:t>
            </a:r>
          </a:p>
          <a:p>
            <a:pPr>
              <a:lnSpc>
                <a:spcPct val="110000"/>
              </a:lnSpc>
              <a:spcBef>
                <a:spcPts val="0"/>
              </a:spcBef>
              <a:spcAft>
                <a:spcPts val="1590"/>
              </a:spcAft>
            </a:pPr>
            <a:r>
              <a:rPr lang="en-US" dirty="0">
                <a:solidFill>
                  <a:srgbClr val="000000"/>
                </a:solidFill>
                <a:latin typeface="Georgia" panose="02040502050405020303" pitchFamily="18" charset="0"/>
              </a:rPr>
              <a:t>Directory Traversal</a:t>
            </a:r>
          </a:p>
          <a:p>
            <a:pPr>
              <a:lnSpc>
                <a:spcPct val="110000"/>
              </a:lnSpc>
              <a:spcBef>
                <a:spcPts val="0"/>
              </a:spcBef>
              <a:spcAft>
                <a:spcPts val="1590"/>
              </a:spcAft>
            </a:pPr>
            <a:r>
              <a:rPr lang="en-US" dirty="0">
                <a:solidFill>
                  <a:srgbClr val="000000"/>
                </a:solidFill>
                <a:latin typeface="Georgia" panose="02040502050405020303" pitchFamily="18" charset="0"/>
              </a:rPr>
              <a:t>Bypassing Authentication</a:t>
            </a:r>
          </a:p>
          <a:p>
            <a:pPr>
              <a:lnSpc>
                <a:spcPct val="110000"/>
              </a:lnSpc>
              <a:spcBef>
                <a:spcPts val="0"/>
              </a:spcBef>
              <a:spcAft>
                <a:spcPts val="1590"/>
              </a:spcAft>
            </a:pPr>
            <a:r>
              <a:rPr lang="en-US" dirty="0">
                <a:solidFill>
                  <a:srgbClr val="000000"/>
                </a:solidFill>
                <a:latin typeface="Georgia" panose="02040502050405020303" pitchFamily="18" charset="0"/>
              </a:rPr>
              <a:t>Cross-Site Request Forgery (CSRF)</a:t>
            </a:r>
          </a:p>
          <a:p>
            <a:pPr marL="0" indent="0">
              <a:lnSpc>
                <a:spcPct val="110000"/>
              </a:lnSpc>
              <a:spcBef>
                <a:spcPts val="0"/>
              </a:spcBef>
              <a:spcAft>
                <a:spcPts val="1590"/>
              </a:spcAft>
              <a:buNone/>
            </a:pPr>
            <a:r>
              <a:rPr lang="en-US" dirty="0">
                <a:solidFill>
                  <a:srgbClr val="000000"/>
                </a:solidFill>
                <a:latin typeface="Georgia" panose="02040502050405020303" pitchFamily="18" charset="0"/>
              </a:rPr>
              <a:t>References:</a:t>
            </a:r>
          </a:p>
          <a:p>
            <a:pPr>
              <a:buAutoNum type="arabicPeriod"/>
            </a:pPr>
            <a:r>
              <a:rPr lang="en-US" dirty="0">
                <a:solidFill>
                  <a:srgbClr val="000000"/>
                </a:solidFill>
                <a:latin typeface="Georgia" panose="02040502050405020303" pitchFamily="18" charset="0"/>
                <a:hlinkClick r:id="rId2"/>
              </a:rPr>
              <a:t>https://www.geeksforgeeks.org/computer-networks/http-headers-x-xss-protection/</a:t>
            </a:r>
            <a:endParaRPr lang="en-US" dirty="0">
              <a:solidFill>
                <a:srgbClr val="000000"/>
              </a:solidFill>
              <a:latin typeface="Georgia" panose="02040502050405020303" pitchFamily="18" charset="0"/>
            </a:endParaRPr>
          </a:p>
          <a:p>
            <a:pPr>
              <a:buNone/>
            </a:pPr>
            <a:r>
              <a:rPr lang="en-US" dirty="0">
                <a:solidFill>
                  <a:srgbClr val="000000"/>
                </a:solidFill>
                <a:latin typeface="Georgia" panose="02040502050405020303" pitchFamily="18" charset="0"/>
              </a:rPr>
              <a:t>2.   </a:t>
            </a:r>
            <a:r>
              <a:rPr lang="en-US" dirty="0">
                <a:solidFill>
                  <a:srgbClr val="000000"/>
                </a:solidFill>
                <a:latin typeface="Georgia" panose="02040502050405020303" pitchFamily="18" charset="0"/>
                <a:hlinkClick r:id="rId3"/>
              </a:rPr>
              <a:t>https://hackernoon.com/cybersecurity-essentials-practical-web-app-security- testing-tips-for-</a:t>
            </a:r>
            <a:r>
              <a:rPr lang="en-US" dirty="0" err="1">
                <a:solidFill>
                  <a:srgbClr val="000000"/>
                </a:solidFill>
                <a:latin typeface="Georgia" panose="02040502050405020303" pitchFamily="18" charset="0"/>
                <a:hlinkClick r:id="rId3"/>
              </a:rPr>
              <a:t>qa</a:t>
            </a:r>
            <a:r>
              <a:rPr lang="en-US" dirty="0">
                <a:solidFill>
                  <a:srgbClr val="000000"/>
                </a:solidFill>
                <a:latin typeface="Georgia" panose="02040502050405020303" pitchFamily="18" charset="0"/>
                <a:hlinkClick r:id="rId3"/>
              </a:rPr>
              <a:t>-engineers</a:t>
            </a:r>
            <a:endParaRPr lang="en-US" dirty="0">
              <a:solidFill>
                <a:srgbClr val="000000"/>
              </a:solidFill>
              <a:latin typeface="Georgia" panose="02040502050405020303" pitchFamily="18" charset="0"/>
            </a:endParaRPr>
          </a:p>
          <a:p>
            <a:pPr>
              <a:buNone/>
            </a:pPr>
            <a:endParaRPr lang="en-US" dirty="0"/>
          </a:p>
          <a:p>
            <a:endParaRPr lang="en-US" dirty="0"/>
          </a:p>
        </p:txBody>
      </p:sp>
    </p:spTree>
    <p:extLst>
      <p:ext uri="{BB962C8B-B14F-4D97-AF65-F5344CB8AC3E}">
        <p14:creationId xmlns:p14="http://schemas.microsoft.com/office/powerpoint/2010/main" val="40881469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B2E1BE8-A668-DC69-DDC5-06A377BB94ED}"/>
              </a:ext>
            </a:extLst>
          </p:cNvPr>
          <p:cNvSpPr>
            <a:spLocks noGrp="1"/>
          </p:cNvSpPr>
          <p:nvPr>
            <p:ph idx="1"/>
          </p:nvPr>
        </p:nvSpPr>
        <p:spPr>
          <a:xfrm>
            <a:off x="1" y="0"/>
            <a:ext cx="12192000" cy="6858000"/>
          </a:xfrm>
        </p:spPr>
        <p:txBody>
          <a:bodyPr>
            <a:normAutofit/>
          </a:bodyPr>
          <a:lstStyle/>
          <a:p>
            <a:pPr marL="0" marR="0" indent="0">
              <a:lnSpc>
                <a:spcPct val="110000"/>
              </a:lnSpc>
              <a:spcBef>
                <a:spcPts val="0"/>
              </a:spcBef>
              <a:spcAft>
                <a:spcPts val="1590"/>
              </a:spcAft>
              <a:buNone/>
            </a:pPr>
            <a:r>
              <a:rPr lang="en-US" dirty="0">
                <a:solidFill>
                  <a:srgbClr val="000000"/>
                </a:solidFill>
                <a:latin typeface="Georgia" panose="02040502050405020303" pitchFamily="18" charset="0"/>
                <a:ea typeface="Georgia" panose="02040502050405020303" pitchFamily="18" charset="0"/>
                <a:cs typeface="Georgia" panose="02040502050405020303" pitchFamily="18" charset="0"/>
              </a:rPr>
              <a:t>Research the proxy software available for actual Android devices (not just an emulator). </a:t>
            </a:r>
          </a:p>
          <a:p>
            <a:pPr marL="0" marR="0" indent="0">
              <a:lnSpc>
                <a:spcPct val="110000"/>
              </a:lnSpc>
              <a:spcBef>
                <a:spcPts val="0"/>
              </a:spcBef>
              <a:spcAft>
                <a:spcPts val="1590"/>
              </a:spcAft>
              <a:buNone/>
            </a:pPr>
            <a:r>
              <a:rPr lang="en-US" dirty="0">
                <a:solidFill>
                  <a:srgbClr val="000000"/>
                </a:solidFill>
                <a:latin typeface="Georgia" panose="02040502050405020303" pitchFamily="18" charset="0"/>
                <a:ea typeface="Georgia" panose="02040502050405020303" pitchFamily="18" charset="0"/>
                <a:cs typeface="Georgia" panose="02040502050405020303" pitchFamily="18" charset="0"/>
              </a:rPr>
              <a:t>Describe what it is and how it works. </a:t>
            </a:r>
          </a:p>
          <a:p>
            <a:pPr marL="0" marR="0" indent="0">
              <a:lnSpc>
                <a:spcPct val="110000"/>
              </a:lnSpc>
              <a:spcBef>
                <a:spcPts val="0"/>
              </a:spcBef>
              <a:spcAft>
                <a:spcPts val="1590"/>
              </a:spcAft>
              <a:buNone/>
            </a:pPr>
            <a:r>
              <a:rPr lang="en-US" dirty="0">
                <a:solidFill>
                  <a:srgbClr val="000000"/>
                </a:solidFill>
                <a:latin typeface="Georgia" panose="02040502050405020303" pitchFamily="18" charset="0"/>
              </a:rPr>
              <a:t>Answer:</a:t>
            </a:r>
          </a:p>
          <a:p>
            <a:pPr>
              <a:buNone/>
            </a:pPr>
            <a:r>
              <a:rPr lang="en-US" dirty="0">
                <a:solidFill>
                  <a:srgbClr val="000000"/>
                </a:solidFill>
                <a:latin typeface="Georgia" panose="02040502050405020303" pitchFamily="18" charset="0"/>
              </a:rPr>
              <a:t>	Every Proxy is a free, no-root proxy server app by Gorilla Software LLP and supports multiple protocols including HTTP, HTTPS, SOCKS4, and SOCKS5. This app works by converting your Android device into a proxy server so other devices like laptops can route traffic through it. Once set up, the app relays requests/responses as the middleman. </a:t>
            </a:r>
          </a:p>
          <a:p>
            <a:pPr>
              <a:buNone/>
            </a:pPr>
            <a:endParaRPr lang="en-US" dirty="0">
              <a:solidFill>
                <a:srgbClr val="000000"/>
              </a:solidFill>
              <a:latin typeface="Georgia" panose="02040502050405020303" pitchFamily="18" charset="0"/>
            </a:endParaRPr>
          </a:p>
          <a:p>
            <a:pPr>
              <a:buNone/>
            </a:pPr>
            <a:endParaRPr lang="en-US" dirty="0">
              <a:solidFill>
                <a:srgbClr val="000000"/>
              </a:solidFill>
              <a:latin typeface="Georgia" panose="02040502050405020303" pitchFamily="18" charset="0"/>
            </a:endParaRPr>
          </a:p>
          <a:p>
            <a:pPr>
              <a:buNone/>
            </a:pPr>
            <a:endParaRPr lang="en-US" dirty="0">
              <a:solidFill>
                <a:srgbClr val="000000"/>
              </a:solidFill>
              <a:latin typeface="Georgia" panose="02040502050405020303" pitchFamily="18" charset="0"/>
            </a:endParaRPr>
          </a:p>
          <a:p>
            <a:pPr>
              <a:buNone/>
            </a:pPr>
            <a:r>
              <a:rPr lang="en-US" dirty="0">
                <a:solidFill>
                  <a:srgbClr val="000000"/>
                </a:solidFill>
                <a:latin typeface="Georgia" panose="02040502050405020303" pitchFamily="18" charset="0"/>
              </a:rPr>
              <a:t>References:</a:t>
            </a:r>
          </a:p>
          <a:p>
            <a:pPr>
              <a:buAutoNum type="arabicPeriod"/>
            </a:pPr>
            <a:r>
              <a:rPr lang="en-US" dirty="0">
                <a:solidFill>
                  <a:srgbClr val="000000"/>
                </a:solidFill>
                <a:latin typeface="Georgia" panose="02040502050405020303" pitchFamily="18" charset="0"/>
                <a:hlinkClick r:id="rId2"/>
              </a:rPr>
              <a:t>https://play.google.com/store/apps/details?id=com.gorillasoftware.everyproxy&amp;hl=en_US&amp;pli=1</a:t>
            </a:r>
            <a:endParaRPr lang="en-US" dirty="0">
              <a:solidFill>
                <a:srgbClr val="000000"/>
              </a:solidFill>
              <a:latin typeface="Georgia" panose="02040502050405020303" pitchFamily="18" charset="0"/>
            </a:endParaRPr>
          </a:p>
          <a:p>
            <a:pPr>
              <a:buNone/>
            </a:pPr>
            <a:r>
              <a:rPr lang="en-US" dirty="0">
                <a:solidFill>
                  <a:srgbClr val="000000"/>
                </a:solidFill>
                <a:latin typeface="Georgia" panose="02040502050405020303" pitchFamily="18" charset="0"/>
              </a:rPr>
              <a:t>2.  </a:t>
            </a:r>
            <a:r>
              <a:rPr lang="en-US" dirty="0">
                <a:solidFill>
                  <a:srgbClr val="000000"/>
                </a:solidFill>
                <a:latin typeface="Georgia" panose="02040502050405020303" pitchFamily="18" charset="0"/>
                <a:hlinkClick r:id="rId3"/>
              </a:rPr>
              <a:t>https://www.everyproxy.co.uk/</a:t>
            </a:r>
            <a:endParaRPr lang="en-US" dirty="0">
              <a:solidFill>
                <a:srgbClr val="000000"/>
              </a:solidFill>
              <a:latin typeface="Georgia" panose="02040502050405020303" pitchFamily="18" charset="0"/>
            </a:endParaRPr>
          </a:p>
          <a:p>
            <a:pPr>
              <a:buNone/>
            </a:pPr>
            <a:endParaRPr lang="en-US" dirty="0"/>
          </a:p>
        </p:txBody>
      </p:sp>
    </p:spTree>
    <p:extLst>
      <p:ext uri="{BB962C8B-B14F-4D97-AF65-F5344CB8AC3E}">
        <p14:creationId xmlns:p14="http://schemas.microsoft.com/office/powerpoint/2010/main" val="13998180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92CC1E4F-F1F0-B945-BE50-C72A7103E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7046857-87DB-0437-6DD0-6FC985D6D7E2}"/>
              </a:ext>
            </a:extLst>
          </p:cNvPr>
          <p:cNvSpPr>
            <a:spLocks noGrp="1"/>
          </p:cNvSpPr>
          <p:nvPr>
            <p:ph type="title"/>
          </p:nvPr>
        </p:nvSpPr>
        <p:spPr>
          <a:xfrm>
            <a:off x="7123007" y="603501"/>
            <a:ext cx="4361693" cy="1527049"/>
          </a:xfrm>
        </p:spPr>
        <p:txBody>
          <a:bodyPr anchor="b">
            <a:normAutofit/>
          </a:bodyPr>
          <a:lstStyle/>
          <a:p>
            <a:r>
              <a:rPr lang="en-US" dirty="0"/>
              <a:t>Challenges Faced</a:t>
            </a:r>
          </a:p>
        </p:txBody>
      </p:sp>
      <p:pic>
        <p:nvPicPr>
          <p:cNvPr id="12" name="Picture 11" descr="A 3D pattern of ring shapes connected by lines">
            <a:extLst>
              <a:ext uri="{FF2B5EF4-FFF2-40B4-BE49-F238E27FC236}">
                <a16:creationId xmlns:a16="http://schemas.microsoft.com/office/drawing/2014/main" id="{33154050-3DFB-5199-9EDC-9FCE247FE306}"/>
              </a:ext>
            </a:extLst>
          </p:cNvPr>
          <p:cNvPicPr>
            <a:picLocks noChangeAspect="1"/>
          </p:cNvPicPr>
          <p:nvPr/>
        </p:nvPicPr>
        <p:blipFill>
          <a:blip r:embed="rId2"/>
          <a:srcRect l="7501" r="40224"/>
          <a:stretch>
            <a:fillRect/>
          </a:stretch>
        </p:blipFill>
        <p:spPr>
          <a:xfrm>
            <a:off x="1" y="10"/>
            <a:ext cx="6373368" cy="6857990"/>
          </a:xfrm>
          <a:prstGeom prst="rect">
            <a:avLst/>
          </a:prstGeom>
        </p:spPr>
      </p:pic>
      <p:sp>
        <p:nvSpPr>
          <p:cNvPr id="3" name="Content Placeholder 2">
            <a:extLst>
              <a:ext uri="{FF2B5EF4-FFF2-40B4-BE49-F238E27FC236}">
                <a16:creationId xmlns:a16="http://schemas.microsoft.com/office/drawing/2014/main" id="{1C3AEF5C-0B5A-CD46-B9BC-CC5D5C478289}"/>
              </a:ext>
            </a:extLst>
          </p:cNvPr>
          <p:cNvSpPr>
            <a:spLocks noGrp="1"/>
          </p:cNvSpPr>
          <p:nvPr>
            <p:ph idx="1"/>
          </p:nvPr>
        </p:nvSpPr>
        <p:spPr>
          <a:xfrm>
            <a:off x="7123007" y="2212846"/>
            <a:ext cx="4361693" cy="4096514"/>
          </a:xfrm>
        </p:spPr>
        <p:txBody>
          <a:bodyPr>
            <a:normAutofit/>
          </a:bodyPr>
          <a:lstStyle/>
          <a:p>
            <a:pPr marL="0" indent="0">
              <a:lnSpc>
                <a:spcPct val="110000"/>
              </a:lnSpc>
              <a:buNone/>
            </a:pPr>
            <a:r>
              <a:rPr lang="en-US" sz="1700"/>
              <a:t>Throughout the project, several technical and conceptual challenges were encountered, which required troubleshooting and creative problem-solving.</a:t>
            </a:r>
          </a:p>
          <a:p>
            <a:pPr>
              <a:lnSpc>
                <a:spcPct val="110000"/>
              </a:lnSpc>
            </a:pPr>
            <a:r>
              <a:rPr lang="en-US" sz="1700"/>
              <a:t>Configuring and optimizing the Android emulator for analysis</a:t>
            </a:r>
          </a:p>
          <a:p>
            <a:pPr>
              <a:lnSpc>
                <a:spcPct val="110000"/>
              </a:lnSpc>
            </a:pPr>
            <a:r>
              <a:rPr lang="en-US" sz="1700"/>
              <a:t>Modifying network settings in Oracle VM to route traffic through a proxy</a:t>
            </a:r>
          </a:p>
          <a:p>
            <a:pPr>
              <a:lnSpc>
                <a:spcPct val="110000"/>
              </a:lnSpc>
            </a:pPr>
            <a:r>
              <a:rPr lang="en-US" sz="1700"/>
              <a:t>Extracting and decompiling APK files without corruption</a:t>
            </a:r>
          </a:p>
          <a:p>
            <a:pPr>
              <a:lnSpc>
                <a:spcPct val="110000"/>
              </a:lnSpc>
            </a:pPr>
            <a:r>
              <a:rPr lang="en-US" sz="1700"/>
              <a:t>Capturing accurate network traffic</a:t>
            </a:r>
          </a:p>
          <a:p>
            <a:pPr>
              <a:lnSpc>
                <a:spcPct val="110000"/>
              </a:lnSpc>
            </a:pPr>
            <a:endParaRPr lang="en-US" sz="1700"/>
          </a:p>
        </p:txBody>
      </p:sp>
    </p:spTree>
    <p:extLst>
      <p:ext uri="{BB962C8B-B14F-4D97-AF65-F5344CB8AC3E}">
        <p14:creationId xmlns:p14="http://schemas.microsoft.com/office/powerpoint/2010/main" val="10118350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51922D2-D397-9EA4-A66D-55B0884D1A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935BA1E-C821-60A9-441D-480F2052CB8D}"/>
              </a:ext>
            </a:extLst>
          </p:cNvPr>
          <p:cNvSpPr>
            <a:spLocks noGrp="1"/>
          </p:cNvSpPr>
          <p:nvPr>
            <p:ph type="title"/>
          </p:nvPr>
        </p:nvSpPr>
        <p:spPr>
          <a:xfrm>
            <a:off x="612649" y="548639"/>
            <a:ext cx="3494314" cy="5786638"/>
          </a:xfrm>
        </p:spPr>
        <p:txBody>
          <a:bodyPr anchor="t">
            <a:normAutofit/>
          </a:bodyPr>
          <a:lstStyle/>
          <a:p>
            <a:r>
              <a:rPr lang="en-US" dirty="0"/>
              <a:t>Career Skills Gained</a:t>
            </a:r>
          </a:p>
        </p:txBody>
      </p:sp>
      <p:graphicFrame>
        <p:nvGraphicFramePr>
          <p:cNvPr id="5" name="Content Placeholder 2">
            <a:extLst>
              <a:ext uri="{FF2B5EF4-FFF2-40B4-BE49-F238E27FC236}">
                <a16:creationId xmlns:a16="http://schemas.microsoft.com/office/drawing/2014/main" id="{94F390A0-777E-A79D-746C-C73BF1066885}"/>
              </a:ext>
            </a:extLst>
          </p:cNvPr>
          <p:cNvGraphicFramePr>
            <a:graphicFrameLocks noGrp="1"/>
          </p:cNvGraphicFramePr>
          <p:nvPr>
            <p:ph idx="1"/>
            <p:extLst>
              <p:ext uri="{D42A27DB-BD31-4B8C-83A1-F6EECF244321}">
                <p14:modId xmlns:p14="http://schemas.microsoft.com/office/powerpoint/2010/main" val="301571398"/>
              </p:ext>
            </p:extLst>
          </p:nvPr>
        </p:nvGraphicFramePr>
        <p:xfrm>
          <a:off x="4608246" y="548640"/>
          <a:ext cx="6949440" cy="57866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403877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E8D3B17-7638-DFD3-18E4-8A6D611749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459F50E-28F7-32C6-846E-4AAC60BEFC10}"/>
              </a:ext>
            </a:extLst>
          </p:cNvPr>
          <p:cNvSpPr>
            <a:spLocks noGrp="1"/>
          </p:cNvSpPr>
          <p:nvPr>
            <p:ph type="title"/>
          </p:nvPr>
        </p:nvSpPr>
        <p:spPr>
          <a:xfrm>
            <a:off x="5568534" y="603504"/>
            <a:ext cx="5916169" cy="1527048"/>
          </a:xfrm>
        </p:spPr>
        <p:txBody>
          <a:bodyPr anchor="b">
            <a:normAutofit/>
          </a:bodyPr>
          <a:lstStyle/>
          <a:p>
            <a:r>
              <a:rPr lang="en-US" dirty="0"/>
              <a:t>Conclusion</a:t>
            </a:r>
          </a:p>
        </p:txBody>
      </p:sp>
      <p:pic>
        <p:nvPicPr>
          <p:cNvPr id="5" name="Picture 4" descr="Mobile device with apps">
            <a:extLst>
              <a:ext uri="{FF2B5EF4-FFF2-40B4-BE49-F238E27FC236}">
                <a16:creationId xmlns:a16="http://schemas.microsoft.com/office/drawing/2014/main" id="{DE83567C-210B-D5A6-8A30-EA1664F60075}"/>
              </a:ext>
            </a:extLst>
          </p:cNvPr>
          <p:cNvPicPr>
            <a:picLocks noChangeAspect="1"/>
          </p:cNvPicPr>
          <p:nvPr/>
        </p:nvPicPr>
        <p:blipFill>
          <a:blip r:embed="rId2"/>
          <a:srcRect l="49648" r="10077"/>
          <a:stretch>
            <a:fillRect/>
          </a:stretch>
        </p:blipFill>
        <p:spPr>
          <a:xfrm>
            <a:off x="20" y="10"/>
            <a:ext cx="4910308" cy="6857990"/>
          </a:xfrm>
          <a:prstGeom prst="rect">
            <a:avLst/>
          </a:prstGeom>
        </p:spPr>
      </p:pic>
      <p:sp>
        <p:nvSpPr>
          <p:cNvPr id="3" name="Content Placeholder 2">
            <a:extLst>
              <a:ext uri="{FF2B5EF4-FFF2-40B4-BE49-F238E27FC236}">
                <a16:creationId xmlns:a16="http://schemas.microsoft.com/office/drawing/2014/main" id="{1AAC49AD-5636-92CA-4A68-503E0AFEC8C6}"/>
              </a:ext>
            </a:extLst>
          </p:cNvPr>
          <p:cNvSpPr>
            <a:spLocks noGrp="1"/>
          </p:cNvSpPr>
          <p:nvPr>
            <p:ph idx="1"/>
          </p:nvPr>
        </p:nvSpPr>
        <p:spPr>
          <a:xfrm>
            <a:off x="5568533" y="2214282"/>
            <a:ext cx="5916169" cy="4095078"/>
          </a:xfrm>
        </p:spPr>
        <p:txBody>
          <a:bodyPr>
            <a:normAutofit/>
          </a:bodyPr>
          <a:lstStyle/>
          <a:p>
            <a:pPr marL="0" indent="0">
              <a:lnSpc>
                <a:spcPct val="110000"/>
              </a:lnSpc>
              <a:buNone/>
            </a:pPr>
            <a:r>
              <a:rPr lang="en-US" sz="1400"/>
              <a:t>The NETW411 course and final project provided valuable insight into the unique security challenges of mobile devices. By combining theoretical knowledge with hands-on labs, I developed a practical understanding of mobile threat landscapes and defensive techniques.</a:t>
            </a:r>
          </a:p>
          <a:p>
            <a:pPr>
              <a:lnSpc>
                <a:spcPct val="110000"/>
              </a:lnSpc>
            </a:pPr>
            <a:r>
              <a:rPr lang="en-US" sz="1400"/>
              <a:t>Gained real-world experience in mobile app and network analysis</a:t>
            </a:r>
          </a:p>
          <a:p>
            <a:pPr>
              <a:lnSpc>
                <a:spcPct val="110000"/>
              </a:lnSpc>
            </a:pPr>
            <a:r>
              <a:rPr lang="en-US" sz="1400"/>
              <a:t>Improved technical proficiency in reverse engineering and traffic inspection</a:t>
            </a:r>
          </a:p>
          <a:p>
            <a:pPr>
              <a:lnSpc>
                <a:spcPct val="110000"/>
              </a:lnSpc>
            </a:pPr>
            <a:r>
              <a:rPr lang="en-US" sz="1400"/>
              <a:t>Learned how to identify, assess, and mitigate mobile vulnerabilities</a:t>
            </a:r>
          </a:p>
          <a:p>
            <a:pPr>
              <a:lnSpc>
                <a:spcPct val="110000"/>
              </a:lnSpc>
            </a:pPr>
            <a:r>
              <a:rPr lang="en-US" sz="1400"/>
              <a:t>Reinforced the importance of proactive security</a:t>
            </a:r>
          </a:p>
          <a:p>
            <a:pPr>
              <a:lnSpc>
                <a:spcPct val="110000"/>
              </a:lnSpc>
            </a:pPr>
            <a:r>
              <a:rPr lang="en-US" sz="1400"/>
              <a:t>Prepared to apply these skills in cybersecurity and mobile-focused roles</a:t>
            </a:r>
          </a:p>
        </p:txBody>
      </p:sp>
    </p:spTree>
    <p:extLst>
      <p:ext uri="{BB962C8B-B14F-4D97-AF65-F5344CB8AC3E}">
        <p14:creationId xmlns:p14="http://schemas.microsoft.com/office/powerpoint/2010/main" val="23295885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7B65277-82C6-6D08-6DCA-4A7DCC3B71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FC3C1F2-A144-AC66-1B4C-923198EF3F3B}"/>
              </a:ext>
            </a:extLst>
          </p:cNvPr>
          <p:cNvSpPr>
            <a:spLocks noGrp="1"/>
          </p:cNvSpPr>
          <p:nvPr>
            <p:ph type="title"/>
          </p:nvPr>
        </p:nvSpPr>
        <p:spPr>
          <a:xfrm>
            <a:off x="612648" y="603504"/>
            <a:ext cx="5862396" cy="1527048"/>
          </a:xfrm>
        </p:spPr>
        <p:txBody>
          <a:bodyPr anchor="b">
            <a:normAutofit/>
          </a:bodyPr>
          <a:lstStyle/>
          <a:p>
            <a:r>
              <a:rPr lang="en-US"/>
              <a:t>References</a:t>
            </a:r>
          </a:p>
        </p:txBody>
      </p:sp>
      <p:sp>
        <p:nvSpPr>
          <p:cNvPr id="3" name="Content Placeholder 2">
            <a:extLst>
              <a:ext uri="{FF2B5EF4-FFF2-40B4-BE49-F238E27FC236}">
                <a16:creationId xmlns:a16="http://schemas.microsoft.com/office/drawing/2014/main" id="{9DC99129-1C27-A947-30B6-9BE4943C218C}"/>
              </a:ext>
            </a:extLst>
          </p:cNvPr>
          <p:cNvSpPr>
            <a:spLocks noGrp="1"/>
          </p:cNvSpPr>
          <p:nvPr>
            <p:ph idx="1"/>
          </p:nvPr>
        </p:nvSpPr>
        <p:spPr>
          <a:xfrm>
            <a:off x="612648" y="2212848"/>
            <a:ext cx="5862396" cy="4096512"/>
          </a:xfrm>
        </p:spPr>
        <p:txBody>
          <a:bodyPr>
            <a:normAutofit/>
          </a:bodyPr>
          <a:lstStyle/>
          <a:p>
            <a:r>
              <a:rPr lang="en-US" sz="1800">
                <a:hlinkClick r:id="rId2"/>
              </a:rPr>
              <a:t>https://docs.oracle.com/en/virtualization/virtualbox/index.html</a:t>
            </a:r>
            <a:endParaRPr lang="en-US" sz="1800"/>
          </a:p>
          <a:p>
            <a:r>
              <a:rPr lang="en-US" sz="1800">
                <a:hlinkClick r:id="rId3"/>
              </a:rPr>
              <a:t>https://www.infosecinstitute.com/resources/application-security/android-tamer-walk/</a:t>
            </a:r>
            <a:endParaRPr lang="en-US" sz="1800"/>
          </a:p>
          <a:p>
            <a:r>
              <a:rPr lang="en-US" sz="1800">
                <a:hlinkClick r:id="rId4"/>
              </a:rPr>
              <a:t>https://developer.android.com/studio/debug/apk-analyzer</a:t>
            </a:r>
            <a:endParaRPr lang="en-US" sz="1800"/>
          </a:p>
          <a:p>
            <a:r>
              <a:rPr lang="en-US" sz="1800">
                <a:hlinkClick r:id="rId5"/>
              </a:rPr>
              <a:t>https://www.geeksforgeeks.org/computer-networks/what-is-reverse-engineering-technique-in-cybersecurity/</a:t>
            </a:r>
            <a:endParaRPr lang="en-US" sz="1800"/>
          </a:p>
          <a:p>
            <a:endParaRPr lang="en-US" sz="1800"/>
          </a:p>
        </p:txBody>
      </p:sp>
      <p:pic>
        <p:nvPicPr>
          <p:cNvPr id="7" name="Graphic 6" descr="Marker">
            <a:extLst>
              <a:ext uri="{FF2B5EF4-FFF2-40B4-BE49-F238E27FC236}">
                <a16:creationId xmlns:a16="http://schemas.microsoft.com/office/drawing/2014/main" id="{ADD8FA02-C799-2CA6-7024-19574640AB3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091395" y="1102440"/>
            <a:ext cx="4681506" cy="4681506"/>
          </a:xfrm>
          <a:prstGeom prst="rect">
            <a:avLst/>
          </a:prstGeom>
        </p:spPr>
      </p:pic>
    </p:spTree>
    <p:extLst>
      <p:ext uri="{BB962C8B-B14F-4D97-AF65-F5344CB8AC3E}">
        <p14:creationId xmlns:p14="http://schemas.microsoft.com/office/powerpoint/2010/main" val="1566272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E8D3B17-7638-DFD3-18E4-8A6D611749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6472437-29EF-6C88-BB33-4FC5967D21D3}"/>
              </a:ext>
            </a:extLst>
          </p:cNvPr>
          <p:cNvSpPr>
            <a:spLocks noGrp="1"/>
          </p:cNvSpPr>
          <p:nvPr>
            <p:ph type="title"/>
          </p:nvPr>
        </p:nvSpPr>
        <p:spPr>
          <a:xfrm>
            <a:off x="5568534" y="603504"/>
            <a:ext cx="5916169" cy="1527048"/>
          </a:xfrm>
        </p:spPr>
        <p:txBody>
          <a:bodyPr anchor="b">
            <a:normAutofit/>
          </a:bodyPr>
          <a:lstStyle/>
          <a:p>
            <a:r>
              <a:rPr lang="en-US" dirty="0"/>
              <a:t>Project Overview</a:t>
            </a:r>
          </a:p>
        </p:txBody>
      </p:sp>
      <p:pic>
        <p:nvPicPr>
          <p:cNvPr id="5" name="Picture 4">
            <a:extLst>
              <a:ext uri="{FF2B5EF4-FFF2-40B4-BE49-F238E27FC236}">
                <a16:creationId xmlns:a16="http://schemas.microsoft.com/office/drawing/2014/main" id="{279FDFE1-C547-8EA3-0834-8699D9742B56}"/>
              </a:ext>
            </a:extLst>
          </p:cNvPr>
          <p:cNvPicPr>
            <a:picLocks noChangeAspect="1"/>
          </p:cNvPicPr>
          <p:nvPr/>
        </p:nvPicPr>
        <p:blipFill>
          <a:blip r:embed="rId2"/>
          <a:srcRect l="13141" r="46584"/>
          <a:stretch>
            <a:fillRect/>
          </a:stretch>
        </p:blipFill>
        <p:spPr>
          <a:xfrm>
            <a:off x="20" y="10"/>
            <a:ext cx="4910308" cy="6857990"/>
          </a:xfrm>
          <a:prstGeom prst="rect">
            <a:avLst/>
          </a:prstGeom>
        </p:spPr>
      </p:pic>
      <p:sp>
        <p:nvSpPr>
          <p:cNvPr id="3" name="Content Placeholder 2">
            <a:extLst>
              <a:ext uri="{FF2B5EF4-FFF2-40B4-BE49-F238E27FC236}">
                <a16:creationId xmlns:a16="http://schemas.microsoft.com/office/drawing/2014/main" id="{5ABAA7D1-889C-80BC-8570-72D019EF6E0B}"/>
              </a:ext>
            </a:extLst>
          </p:cNvPr>
          <p:cNvSpPr>
            <a:spLocks noGrp="1"/>
          </p:cNvSpPr>
          <p:nvPr>
            <p:ph idx="1"/>
          </p:nvPr>
        </p:nvSpPr>
        <p:spPr>
          <a:xfrm>
            <a:off x="5568533" y="2214282"/>
            <a:ext cx="5916169" cy="4095078"/>
          </a:xfrm>
        </p:spPr>
        <p:txBody>
          <a:bodyPr>
            <a:normAutofit/>
          </a:bodyPr>
          <a:lstStyle/>
          <a:p>
            <a:pPr marL="0" indent="0">
              <a:lnSpc>
                <a:spcPct val="110000"/>
              </a:lnSpc>
              <a:buNone/>
            </a:pPr>
            <a:r>
              <a:rPr lang="en-US" sz="1500"/>
              <a:t>This course project provided hands-on experience with mobile device security using Android emulator tools. It focused on identifying, analyzing, and mitigating security risks in mobile environments.</a:t>
            </a:r>
          </a:p>
          <a:p>
            <a:pPr>
              <a:lnSpc>
                <a:spcPct val="110000"/>
              </a:lnSpc>
            </a:pPr>
            <a:r>
              <a:rPr lang="en-US" sz="1500"/>
              <a:t>Utilized an Android emulator to simulate mobile environments</a:t>
            </a:r>
          </a:p>
          <a:p>
            <a:pPr>
              <a:lnSpc>
                <a:spcPct val="110000"/>
              </a:lnSpc>
            </a:pPr>
            <a:r>
              <a:rPr lang="en-US" sz="1500"/>
              <a:t>Explored APK file structures and performed basic reverse engineering</a:t>
            </a:r>
          </a:p>
          <a:p>
            <a:pPr>
              <a:lnSpc>
                <a:spcPct val="110000"/>
              </a:lnSpc>
            </a:pPr>
            <a:r>
              <a:rPr lang="en-US" sz="1500"/>
              <a:t>Captured and analyzed network traffic between mobile apps and external devices</a:t>
            </a:r>
          </a:p>
          <a:p>
            <a:pPr>
              <a:lnSpc>
                <a:spcPct val="110000"/>
              </a:lnSpc>
            </a:pPr>
            <a:r>
              <a:rPr lang="en-US" sz="1500"/>
              <a:t>Identified insecure coding practices and data leakage</a:t>
            </a:r>
          </a:p>
          <a:p>
            <a:pPr>
              <a:lnSpc>
                <a:spcPct val="110000"/>
              </a:lnSpc>
            </a:pPr>
            <a:r>
              <a:rPr lang="en-US" sz="1500"/>
              <a:t>Applied countermeasures to address discovered vulnerabilities</a:t>
            </a:r>
          </a:p>
          <a:p>
            <a:pPr>
              <a:lnSpc>
                <a:spcPct val="110000"/>
              </a:lnSpc>
            </a:pPr>
            <a:endParaRPr lang="en-US" sz="1500"/>
          </a:p>
        </p:txBody>
      </p:sp>
    </p:spTree>
    <p:extLst>
      <p:ext uri="{BB962C8B-B14F-4D97-AF65-F5344CB8AC3E}">
        <p14:creationId xmlns:p14="http://schemas.microsoft.com/office/powerpoint/2010/main" val="14953998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DA9942F-A18C-9E9D-BF08-9291C54E1C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75D0EA9-B661-7069-72BD-430F3D820146}"/>
              </a:ext>
            </a:extLst>
          </p:cNvPr>
          <p:cNvSpPr>
            <a:spLocks noGrp="1"/>
          </p:cNvSpPr>
          <p:nvPr>
            <p:ph type="title"/>
          </p:nvPr>
        </p:nvSpPr>
        <p:spPr>
          <a:xfrm>
            <a:off x="2809809" y="353681"/>
            <a:ext cx="6572382" cy="974310"/>
          </a:xfrm>
        </p:spPr>
        <p:txBody>
          <a:bodyPr vert="horz" lIns="91440" tIns="45720" rIns="91440" bIns="45720" rtlCol="0" anchor="b">
            <a:normAutofit/>
          </a:bodyPr>
          <a:lstStyle/>
          <a:p>
            <a:pPr algn="ctr"/>
            <a:r>
              <a:rPr lang="en-US" sz="4000"/>
              <a:t>Android Emulator</a:t>
            </a:r>
          </a:p>
        </p:txBody>
      </p:sp>
      <p:pic>
        <p:nvPicPr>
          <p:cNvPr id="7" name="Graphic 6" descr="Smart Phone">
            <a:extLst>
              <a:ext uri="{FF2B5EF4-FFF2-40B4-BE49-F238E27FC236}">
                <a16:creationId xmlns:a16="http://schemas.microsoft.com/office/drawing/2014/main" id="{2A1E1C67-AC46-EA50-F7B3-91B914BE2C0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930769" y="1429352"/>
            <a:ext cx="4330461" cy="4330461"/>
          </a:xfrm>
          <a:prstGeom prst="rect">
            <a:avLst/>
          </a:prstGeom>
        </p:spPr>
      </p:pic>
    </p:spTree>
    <p:extLst>
      <p:ext uri="{BB962C8B-B14F-4D97-AF65-F5344CB8AC3E}">
        <p14:creationId xmlns:p14="http://schemas.microsoft.com/office/powerpoint/2010/main" val="31410618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14D27876-614E-CCD5-5142-A650DBF0B0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E9BCF0B-300C-C587-D74E-301F49F18BB3}"/>
              </a:ext>
            </a:extLst>
          </p:cNvPr>
          <p:cNvSpPr>
            <a:spLocks noGrp="1"/>
          </p:cNvSpPr>
          <p:nvPr>
            <p:ph type="title"/>
          </p:nvPr>
        </p:nvSpPr>
        <p:spPr>
          <a:xfrm>
            <a:off x="1994140" y="5137536"/>
            <a:ext cx="8203720" cy="732129"/>
          </a:xfrm>
        </p:spPr>
        <p:txBody>
          <a:bodyPr vert="horz" lIns="91440" tIns="45720" rIns="91440" bIns="45720" rtlCol="0" anchor="b">
            <a:normAutofit/>
          </a:bodyPr>
          <a:lstStyle/>
          <a:p>
            <a:pPr algn="ctr"/>
            <a:r>
              <a:rPr lang="en-US" sz="2300"/>
              <a:t>Accessing the Android Emulator</a:t>
            </a:r>
            <a:br>
              <a:rPr lang="en-US" sz="2300"/>
            </a:br>
            <a:endParaRPr lang="en-US" sz="2300"/>
          </a:p>
        </p:txBody>
      </p:sp>
      <p:sp>
        <p:nvSpPr>
          <p:cNvPr id="6" name="TextBox 5">
            <a:extLst>
              <a:ext uri="{FF2B5EF4-FFF2-40B4-BE49-F238E27FC236}">
                <a16:creationId xmlns:a16="http://schemas.microsoft.com/office/drawing/2014/main" id="{DAFE7DA0-FA94-7A30-7A06-57852BC6A5FD}"/>
              </a:ext>
            </a:extLst>
          </p:cNvPr>
          <p:cNvSpPr txBox="1"/>
          <p:nvPr/>
        </p:nvSpPr>
        <p:spPr>
          <a:xfrm>
            <a:off x="1994916" y="5914356"/>
            <a:ext cx="8202168" cy="481521"/>
          </a:xfrm>
          <a:prstGeom prst="rect">
            <a:avLst/>
          </a:prstGeom>
        </p:spPr>
        <p:txBody>
          <a:bodyPr vert="horz" lIns="91440" tIns="45720" rIns="91440" bIns="45720" rtlCol="0">
            <a:normAutofit/>
          </a:bodyPr>
          <a:lstStyle/>
          <a:p>
            <a:pPr algn="ctr">
              <a:lnSpc>
                <a:spcPct val="120000"/>
              </a:lnSpc>
              <a:spcBef>
                <a:spcPts val="1000"/>
              </a:spcBef>
            </a:pPr>
            <a:r>
              <a:rPr lang="en-US"/>
              <a:t>This screenshot shows the Android emulator phone screen with its apps.</a:t>
            </a:r>
          </a:p>
        </p:txBody>
      </p:sp>
      <p:pic>
        <p:nvPicPr>
          <p:cNvPr id="4" name="Content Placeholder 3">
            <a:extLst>
              <a:ext uri="{FF2B5EF4-FFF2-40B4-BE49-F238E27FC236}">
                <a16:creationId xmlns:a16="http://schemas.microsoft.com/office/drawing/2014/main" id="{2CFE8798-244E-FEB6-C119-8B99130EA288}"/>
              </a:ext>
            </a:extLst>
          </p:cNvPr>
          <p:cNvPicPr>
            <a:picLocks noGrp="1" noChangeAspect="1"/>
          </p:cNvPicPr>
          <p:nvPr>
            <p:ph idx="1"/>
          </p:nvPr>
        </p:nvPicPr>
        <p:blipFill>
          <a:blip r:embed="rId2"/>
          <a:srcRect t="9091" r="13130" b="-1"/>
          <a:stretch>
            <a:fillRect/>
          </a:stretch>
        </p:blipFill>
        <p:spPr>
          <a:xfrm>
            <a:off x="2035585" y="418089"/>
            <a:ext cx="8119279" cy="4567076"/>
          </a:xfrm>
          <a:prstGeom prst="rect">
            <a:avLst/>
          </a:prstGeom>
        </p:spPr>
      </p:pic>
    </p:spTree>
    <p:extLst>
      <p:ext uri="{BB962C8B-B14F-4D97-AF65-F5344CB8AC3E}">
        <p14:creationId xmlns:p14="http://schemas.microsoft.com/office/powerpoint/2010/main" val="405158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29993B0-6E72-C542-72B8-E1A502482179}"/>
              </a:ext>
            </a:extLst>
          </p:cNvPr>
          <p:cNvSpPr>
            <a:spLocks noGrp="1"/>
          </p:cNvSpPr>
          <p:nvPr>
            <p:ph idx="1"/>
          </p:nvPr>
        </p:nvSpPr>
        <p:spPr>
          <a:xfrm>
            <a:off x="1" y="0"/>
            <a:ext cx="12192000" cy="6858000"/>
          </a:xfrm>
        </p:spPr>
        <p:txBody>
          <a:bodyPr>
            <a:normAutofit fontScale="77500" lnSpcReduction="20000"/>
          </a:bodyPr>
          <a:lstStyle/>
          <a:p>
            <a:pPr>
              <a:buNone/>
            </a:pPr>
            <a:r>
              <a:rPr lang="en-US" dirty="0">
                <a:solidFill>
                  <a:srgbClr val="000000"/>
                </a:solidFill>
                <a:latin typeface="Georgia" panose="02040502050405020303" pitchFamily="18" charset="0"/>
                <a:ea typeface="Georgia" panose="02040502050405020303" pitchFamily="18" charset="0"/>
                <a:cs typeface="Georgia" panose="02040502050405020303" pitchFamily="18" charset="0"/>
              </a:rPr>
              <a:t>What is Android SDK? What is it used for? </a:t>
            </a:r>
          </a:p>
          <a:p>
            <a:pPr>
              <a:buNone/>
            </a:pPr>
            <a:endParaRPr lang="en-US" dirty="0">
              <a:solidFill>
                <a:srgbClr val="000000"/>
              </a:solidFill>
              <a:latin typeface="Georgia" panose="02040502050405020303" pitchFamily="18" charset="0"/>
            </a:endParaRPr>
          </a:p>
          <a:p>
            <a:pPr>
              <a:buNone/>
            </a:pPr>
            <a:r>
              <a:rPr lang="en-US" dirty="0">
                <a:solidFill>
                  <a:srgbClr val="000000"/>
                </a:solidFill>
                <a:latin typeface="Georgia" panose="02040502050405020303" pitchFamily="18" charset="0"/>
              </a:rPr>
              <a:t>Answer: </a:t>
            </a:r>
          </a:p>
          <a:p>
            <a:pPr marL="0" indent="0">
              <a:buNone/>
            </a:pPr>
            <a:r>
              <a:rPr lang="en-US" dirty="0">
                <a:solidFill>
                  <a:srgbClr val="000000"/>
                </a:solidFill>
                <a:latin typeface="Georgia" panose="02040502050405020303" pitchFamily="18" charset="0"/>
              </a:rPr>
              <a:t>The Android Software Development Kit (SDK) is a developer’s toolbox for creating Android applications. It works on multiple operating systems to create, test, and debug Android Apps. </a:t>
            </a:r>
          </a:p>
          <a:p>
            <a:pPr marL="0" indent="0">
              <a:buNone/>
            </a:pPr>
            <a:endParaRPr lang="en-US" dirty="0">
              <a:solidFill>
                <a:srgbClr val="000000"/>
              </a:solidFill>
              <a:latin typeface="Georgia" panose="02040502050405020303" pitchFamily="18" charset="0"/>
            </a:endParaRPr>
          </a:p>
          <a:p>
            <a:pPr marL="0" indent="0">
              <a:buNone/>
            </a:pPr>
            <a:r>
              <a:rPr lang="en-US" dirty="0">
                <a:solidFill>
                  <a:srgbClr val="000000"/>
                </a:solidFill>
                <a:latin typeface="Georgia" panose="02040502050405020303" pitchFamily="18" charset="0"/>
              </a:rPr>
              <a:t>These tools include:</a:t>
            </a:r>
          </a:p>
          <a:p>
            <a:r>
              <a:rPr lang="en-US" dirty="0">
                <a:solidFill>
                  <a:srgbClr val="000000"/>
                </a:solidFill>
                <a:latin typeface="Georgia" panose="02040502050405020303" pitchFamily="18" charset="0"/>
              </a:rPr>
              <a:t> Android SDK Build tool</a:t>
            </a:r>
          </a:p>
          <a:p>
            <a:r>
              <a:rPr lang="en-US" dirty="0">
                <a:solidFill>
                  <a:srgbClr val="000000"/>
                </a:solidFill>
                <a:latin typeface="Georgia" panose="02040502050405020303" pitchFamily="18" charset="0"/>
              </a:rPr>
              <a:t>Android Emulator</a:t>
            </a:r>
          </a:p>
          <a:p>
            <a:r>
              <a:rPr lang="en-US" dirty="0">
                <a:solidFill>
                  <a:srgbClr val="000000"/>
                </a:solidFill>
                <a:latin typeface="Georgia" panose="02040502050405020303" pitchFamily="18" charset="0"/>
              </a:rPr>
              <a:t>Android SDK Platform-tools</a:t>
            </a:r>
          </a:p>
          <a:p>
            <a:r>
              <a:rPr lang="en-US" dirty="0">
                <a:solidFill>
                  <a:srgbClr val="000000"/>
                </a:solidFill>
                <a:latin typeface="Georgia" panose="02040502050405020303" pitchFamily="18" charset="0"/>
              </a:rPr>
              <a:t>Android SDK Tools. </a:t>
            </a:r>
          </a:p>
          <a:p>
            <a:pPr marL="0" indent="0">
              <a:buNone/>
            </a:pPr>
            <a:endParaRPr lang="en-US" dirty="0">
              <a:solidFill>
                <a:srgbClr val="000000"/>
              </a:solidFill>
              <a:latin typeface="Georgia" panose="02040502050405020303" pitchFamily="18" charset="0"/>
            </a:endParaRPr>
          </a:p>
          <a:p>
            <a:pPr marL="0" indent="0">
              <a:buNone/>
            </a:pPr>
            <a:r>
              <a:rPr lang="en-US" dirty="0">
                <a:solidFill>
                  <a:srgbClr val="000000"/>
                </a:solidFill>
                <a:latin typeface="Georgia" panose="02040502050405020303" pitchFamily="18" charset="0"/>
              </a:rPr>
              <a:t>The purpose of this SDK is to simulate a virtual Android device on your computer for testing new applications before they are launched. Every time Google releases an update for Android there is a new SDK version made available so developers can access the latest features.</a:t>
            </a:r>
          </a:p>
          <a:p>
            <a:pPr>
              <a:buNone/>
            </a:pPr>
            <a:endParaRPr lang="en-US" dirty="0">
              <a:solidFill>
                <a:srgbClr val="000000"/>
              </a:solidFill>
              <a:latin typeface="Georgia" panose="02040502050405020303" pitchFamily="18" charset="0"/>
            </a:endParaRPr>
          </a:p>
          <a:p>
            <a:pPr>
              <a:buNone/>
            </a:pPr>
            <a:r>
              <a:rPr lang="en-US" dirty="0">
                <a:solidFill>
                  <a:srgbClr val="000000"/>
                </a:solidFill>
                <a:latin typeface="Georgia" panose="02040502050405020303" pitchFamily="18" charset="0"/>
              </a:rPr>
              <a:t>References:</a:t>
            </a:r>
          </a:p>
          <a:p>
            <a:pPr>
              <a:buNone/>
            </a:pPr>
            <a:r>
              <a:rPr lang="en-US" dirty="0">
                <a:solidFill>
                  <a:srgbClr val="000000"/>
                </a:solidFill>
                <a:latin typeface="Georgia" panose="02040502050405020303" pitchFamily="18" charset="0"/>
              </a:rPr>
              <a:t>1. https://www.geeksforgeeks.org/android-sdk-and-its-components/#</a:t>
            </a:r>
          </a:p>
          <a:p>
            <a:pPr>
              <a:buNone/>
            </a:pPr>
            <a:r>
              <a:rPr lang="en-US" dirty="0">
                <a:solidFill>
                  <a:srgbClr val="000000"/>
                </a:solidFill>
                <a:latin typeface="Georgia" panose="02040502050405020303" pitchFamily="18" charset="0"/>
              </a:rPr>
              <a:t>2. https://developer.android.com/tools</a:t>
            </a:r>
            <a:endParaRPr lang="en-US" dirty="0"/>
          </a:p>
          <a:p>
            <a:endParaRPr lang="en-US" dirty="0"/>
          </a:p>
        </p:txBody>
      </p:sp>
    </p:spTree>
    <p:extLst>
      <p:ext uri="{BB962C8B-B14F-4D97-AF65-F5344CB8AC3E}">
        <p14:creationId xmlns:p14="http://schemas.microsoft.com/office/powerpoint/2010/main" val="26692059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DA9942F-A18C-9E9D-BF08-9291C54E1C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63C7DDB-BA14-CC5D-6B20-2A4A16AE394C}"/>
              </a:ext>
            </a:extLst>
          </p:cNvPr>
          <p:cNvSpPr>
            <a:spLocks noGrp="1"/>
          </p:cNvSpPr>
          <p:nvPr>
            <p:ph type="title"/>
          </p:nvPr>
        </p:nvSpPr>
        <p:spPr>
          <a:xfrm>
            <a:off x="2809809" y="353681"/>
            <a:ext cx="6572382" cy="974310"/>
          </a:xfrm>
        </p:spPr>
        <p:txBody>
          <a:bodyPr vert="horz" lIns="91440" tIns="45720" rIns="91440" bIns="45720" rtlCol="0" anchor="b">
            <a:normAutofit/>
          </a:bodyPr>
          <a:lstStyle/>
          <a:p>
            <a:pPr algn="ctr"/>
            <a:r>
              <a:rPr lang="en-US" sz="4000"/>
              <a:t>Mobile Remote Shell</a:t>
            </a:r>
          </a:p>
        </p:txBody>
      </p:sp>
      <p:pic>
        <p:nvPicPr>
          <p:cNvPr id="7" name="Graphic 6" descr="Devices">
            <a:extLst>
              <a:ext uri="{FF2B5EF4-FFF2-40B4-BE49-F238E27FC236}">
                <a16:creationId xmlns:a16="http://schemas.microsoft.com/office/drawing/2014/main" id="{0B9BDD2D-102A-622D-72DC-1F1AD008385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930769" y="1429352"/>
            <a:ext cx="4330461" cy="4330461"/>
          </a:xfrm>
          <a:prstGeom prst="rect">
            <a:avLst/>
          </a:prstGeom>
        </p:spPr>
      </p:pic>
    </p:spTree>
    <p:extLst>
      <p:ext uri="{BB962C8B-B14F-4D97-AF65-F5344CB8AC3E}">
        <p14:creationId xmlns:p14="http://schemas.microsoft.com/office/powerpoint/2010/main" val="18285597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117BF7A-FB88-E2D1-526C-55A58D4B4417}"/>
              </a:ext>
            </a:extLst>
          </p:cNvPr>
          <p:cNvSpPr>
            <a:spLocks noGrp="1"/>
          </p:cNvSpPr>
          <p:nvPr>
            <p:ph idx="1"/>
          </p:nvPr>
        </p:nvSpPr>
        <p:spPr>
          <a:xfrm>
            <a:off x="0" y="0"/>
            <a:ext cx="12191999" cy="6858000"/>
          </a:xfrm>
        </p:spPr>
        <p:txBody>
          <a:bodyPr>
            <a:normAutofit lnSpcReduction="10000"/>
          </a:bodyPr>
          <a:lstStyle/>
          <a:p>
            <a:pPr marL="0" marR="0" indent="0">
              <a:lnSpc>
                <a:spcPct val="110000"/>
              </a:lnSpc>
              <a:spcBef>
                <a:spcPts val="0"/>
              </a:spcBef>
              <a:spcAft>
                <a:spcPts val="1590"/>
              </a:spcAft>
              <a:buNone/>
            </a:pPr>
            <a:r>
              <a:rPr lang="en-US" dirty="0">
                <a:solidFill>
                  <a:srgbClr val="000000"/>
                </a:solidFill>
                <a:latin typeface="Georgia" panose="02040502050405020303" pitchFamily="18" charset="0"/>
                <a:ea typeface="Georgia" panose="02040502050405020303" pitchFamily="18" charset="0"/>
                <a:cs typeface="Georgia" panose="02040502050405020303" pitchFamily="18" charset="0"/>
              </a:rPr>
              <a:t>What does the </a:t>
            </a:r>
            <a:r>
              <a:rPr lang="en-US" i="1" dirty="0" err="1">
                <a:solidFill>
                  <a:srgbClr val="000000"/>
                </a:solidFill>
                <a:latin typeface="Georgia" panose="02040502050405020303" pitchFamily="18" charset="0"/>
                <a:ea typeface="Georgia" panose="02040502050405020303" pitchFamily="18" charset="0"/>
                <a:cs typeface="Georgia" panose="02040502050405020303" pitchFamily="18" charset="0"/>
              </a:rPr>
              <a:t>com.android.phone</a:t>
            </a:r>
            <a:r>
              <a:rPr lang="en-US" dirty="0">
                <a:solidFill>
                  <a:srgbClr val="000000"/>
                </a:solidFill>
                <a:latin typeface="Georgia" panose="02040502050405020303" pitchFamily="18" charset="0"/>
                <a:ea typeface="Georgia" panose="02040502050405020303" pitchFamily="18" charset="0"/>
                <a:cs typeface="Georgia" panose="02040502050405020303" pitchFamily="18" charset="0"/>
              </a:rPr>
              <a:t> process represent?</a:t>
            </a:r>
          </a:p>
          <a:p>
            <a:pPr>
              <a:buNone/>
            </a:pPr>
            <a:r>
              <a:rPr lang="en-US" dirty="0">
                <a:solidFill>
                  <a:srgbClr val="000000"/>
                </a:solidFill>
                <a:latin typeface="Georgia" panose="02040502050405020303" pitchFamily="18" charset="0"/>
              </a:rPr>
              <a:t>Answer: </a:t>
            </a:r>
          </a:p>
          <a:p>
            <a:pPr>
              <a:buNone/>
            </a:pPr>
            <a:r>
              <a:rPr lang="en-US" dirty="0">
                <a:solidFill>
                  <a:srgbClr val="000000"/>
                </a:solidFill>
                <a:latin typeface="Georgia" panose="02040502050405020303" pitchFamily="18" charset="0"/>
              </a:rPr>
              <a:t>	This </a:t>
            </a:r>
            <a:r>
              <a:rPr lang="en-US" dirty="0" err="1">
                <a:solidFill>
                  <a:srgbClr val="000000"/>
                </a:solidFill>
                <a:latin typeface="Georgia" panose="02040502050405020303" pitchFamily="18" charset="0"/>
              </a:rPr>
              <a:t>com.android.phone</a:t>
            </a:r>
            <a:r>
              <a:rPr lang="en-US" dirty="0">
                <a:solidFill>
                  <a:srgbClr val="000000"/>
                </a:solidFill>
                <a:latin typeface="Georgia" panose="02040502050405020303" pitchFamily="18" charset="0"/>
              </a:rPr>
              <a:t> process is a core system component in Android responsible for handling functions such as SIM management, voice calls, mobile network connections, data service, and is closely tied to the phone’s dialer app. </a:t>
            </a:r>
          </a:p>
          <a:p>
            <a:pPr>
              <a:buNone/>
            </a:pPr>
            <a:endParaRPr lang="en-US" dirty="0">
              <a:solidFill>
                <a:srgbClr val="000000"/>
              </a:solidFill>
              <a:latin typeface="Georgia" panose="02040502050405020303" pitchFamily="18" charset="0"/>
            </a:endParaRPr>
          </a:p>
          <a:p>
            <a:pPr>
              <a:buNone/>
            </a:pPr>
            <a:r>
              <a:rPr lang="en-US" dirty="0">
                <a:solidFill>
                  <a:srgbClr val="000000"/>
                </a:solidFill>
                <a:latin typeface="Georgia" panose="02040502050405020303" pitchFamily="18" charset="0"/>
              </a:rPr>
              <a:t>	If this process crashes or causes errors, it represent a problem with the phone’s dialer app or system. This can be caused by software glitches, firmware bugs, installed applications, or a bad SIM card. </a:t>
            </a:r>
          </a:p>
          <a:p>
            <a:pPr>
              <a:buNone/>
            </a:pPr>
            <a:endParaRPr lang="en-US" dirty="0">
              <a:solidFill>
                <a:srgbClr val="000000"/>
              </a:solidFill>
              <a:latin typeface="Georgia" panose="02040502050405020303" pitchFamily="18" charset="0"/>
            </a:endParaRPr>
          </a:p>
          <a:p>
            <a:pPr>
              <a:buNone/>
            </a:pPr>
            <a:r>
              <a:rPr lang="en-US" dirty="0">
                <a:solidFill>
                  <a:srgbClr val="000000"/>
                </a:solidFill>
                <a:latin typeface="Georgia" panose="02040502050405020303" pitchFamily="18" charset="0"/>
              </a:rPr>
              <a:t>	Mitigation steps include removing recently installed apps, clearing app cache, resetting all setting, updating software, replacing the SIM card, and finally, a factory reset. </a:t>
            </a:r>
          </a:p>
          <a:p>
            <a:pPr>
              <a:buNone/>
            </a:pPr>
            <a:endParaRPr lang="en-US" dirty="0">
              <a:solidFill>
                <a:srgbClr val="000000"/>
              </a:solidFill>
              <a:latin typeface="Georgia" panose="02040502050405020303" pitchFamily="18" charset="0"/>
            </a:endParaRPr>
          </a:p>
          <a:p>
            <a:pPr>
              <a:buNone/>
            </a:pPr>
            <a:r>
              <a:rPr lang="en-US" dirty="0">
                <a:solidFill>
                  <a:srgbClr val="000000"/>
                </a:solidFill>
                <a:latin typeface="Georgia" panose="02040502050405020303" pitchFamily="18" charset="0"/>
              </a:rPr>
              <a:t>References:</a:t>
            </a:r>
          </a:p>
          <a:p>
            <a:pPr>
              <a:buNone/>
            </a:pPr>
            <a:r>
              <a:rPr lang="en-US" dirty="0">
                <a:solidFill>
                  <a:srgbClr val="000000"/>
                </a:solidFill>
                <a:latin typeface="Georgia" panose="02040502050405020303" pitchFamily="18" charset="0"/>
              </a:rPr>
              <a:t>1. https://howtorecover.me/error-comandroidphone-app-manual-how-fix-it</a:t>
            </a:r>
          </a:p>
          <a:p>
            <a:pPr>
              <a:buNone/>
            </a:pPr>
            <a:r>
              <a:rPr lang="en-US" dirty="0">
                <a:solidFill>
                  <a:srgbClr val="000000"/>
                </a:solidFill>
                <a:latin typeface="Georgia" panose="02040502050405020303" pitchFamily="18" charset="0"/>
              </a:rPr>
              <a:t>2. https://r2.community.samsung.com/t5/Galaxy-A/com-android-phone-has-stopped/td-p/16122571</a:t>
            </a:r>
            <a:endParaRPr lang="en-US" dirty="0"/>
          </a:p>
          <a:p>
            <a:endParaRPr lang="en-US" dirty="0"/>
          </a:p>
        </p:txBody>
      </p:sp>
    </p:spTree>
    <p:extLst>
      <p:ext uri="{BB962C8B-B14F-4D97-AF65-F5344CB8AC3E}">
        <p14:creationId xmlns:p14="http://schemas.microsoft.com/office/powerpoint/2010/main" val="36116051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14D27876-614E-CCD5-5142-A650DBF0B0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8B97C3C-0255-4140-926C-D1AD6F34E1F6}"/>
              </a:ext>
            </a:extLst>
          </p:cNvPr>
          <p:cNvSpPr>
            <a:spLocks noGrp="1"/>
          </p:cNvSpPr>
          <p:nvPr>
            <p:ph type="title"/>
          </p:nvPr>
        </p:nvSpPr>
        <p:spPr>
          <a:xfrm>
            <a:off x="1994140" y="5137536"/>
            <a:ext cx="8203720" cy="732129"/>
          </a:xfrm>
        </p:spPr>
        <p:txBody>
          <a:bodyPr vert="horz" lIns="91440" tIns="45720" rIns="91440" bIns="45720" rtlCol="0" anchor="b">
            <a:normAutofit/>
          </a:bodyPr>
          <a:lstStyle/>
          <a:p>
            <a:pPr algn="ctr"/>
            <a:r>
              <a:rPr lang="en-US" sz="2300"/>
              <a:t>Using Mobile Remote Shell</a:t>
            </a:r>
            <a:br>
              <a:rPr lang="en-US" sz="2300"/>
            </a:br>
            <a:endParaRPr lang="en-US" sz="2300"/>
          </a:p>
        </p:txBody>
      </p:sp>
      <p:sp>
        <p:nvSpPr>
          <p:cNvPr id="6" name="TextBox 5">
            <a:extLst>
              <a:ext uri="{FF2B5EF4-FFF2-40B4-BE49-F238E27FC236}">
                <a16:creationId xmlns:a16="http://schemas.microsoft.com/office/drawing/2014/main" id="{E358A933-AD84-B614-9FE9-22851182BFD0}"/>
              </a:ext>
            </a:extLst>
          </p:cNvPr>
          <p:cNvSpPr txBox="1"/>
          <p:nvPr/>
        </p:nvSpPr>
        <p:spPr>
          <a:xfrm>
            <a:off x="1994916" y="5914356"/>
            <a:ext cx="8202168" cy="481521"/>
          </a:xfrm>
          <a:prstGeom prst="rect">
            <a:avLst/>
          </a:prstGeom>
        </p:spPr>
        <p:txBody>
          <a:bodyPr vert="horz" lIns="91440" tIns="45720" rIns="91440" bIns="45720" rtlCol="0">
            <a:normAutofit/>
          </a:bodyPr>
          <a:lstStyle/>
          <a:p>
            <a:pPr algn="ctr">
              <a:lnSpc>
                <a:spcPct val="120000"/>
              </a:lnSpc>
              <a:spcBef>
                <a:spcPts val="1000"/>
              </a:spcBef>
            </a:pPr>
            <a:r>
              <a:rPr lang="en-US" dirty="0"/>
              <a:t>This screenshot shows that the </a:t>
            </a:r>
            <a:r>
              <a:rPr lang="en-US" i="1" dirty="0"/>
              <a:t>file.txt </a:t>
            </a:r>
            <a:r>
              <a:rPr lang="en-US" dirty="0"/>
              <a:t>file is present in the target directory.</a:t>
            </a:r>
          </a:p>
        </p:txBody>
      </p:sp>
      <p:pic>
        <p:nvPicPr>
          <p:cNvPr id="4" name="Content Placeholder 3">
            <a:extLst>
              <a:ext uri="{FF2B5EF4-FFF2-40B4-BE49-F238E27FC236}">
                <a16:creationId xmlns:a16="http://schemas.microsoft.com/office/drawing/2014/main" id="{FC5CAE22-2E02-80E7-617C-1530DCCABB8D}"/>
              </a:ext>
            </a:extLst>
          </p:cNvPr>
          <p:cNvPicPr>
            <a:picLocks noGrp="1" noChangeAspect="1"/>
          </p:cNvPicPr>
          <p:nvPr>
            <p:ph idx="1"/>
          </p:nvPr>
        </p:nvPicPr>
        <p:blipFill>
          <a:blip r:embed="rId2"/>
          <a:stretch>
            <a:fillRect/>
          </a:stretch>
        </p:blipFill>
        <p:spPr>
          <a:xfrm>
            <a:off x="2554855" y="418089"/>
            <a:ext cx="7080738" cy="4567076"/>
          </a:xfrm>
          <a:prstGeom prst="rect">
            <a:avLst/>
          </a:prstGeom>
        </p:spPr>
      </p:pic>
    </p:spTree>
    <p:extLst>
      <p:ext uri="{BB962C8B-B14F-4D97-AF65-F5344CB8AC3E}">
        <p14:creationId xmlns:p14="http://schemas.microsoft.com/office/powerpoint/2010/main" val="1896366974"/>
      </p:ext>
    </p:extLst>
  </p:cSld>
  <p:clrMapOvr>
    <a:masterClrMapping/>
  </p:clrMapOvr>
</p:sld>
</file>

<file path=ppt/theme/theme1.xml><?xml version="1.0" encoding="utf-8"?>
<a:theme xmlns:a="http://schemas.openxmlformats.org/drawingml/2006/main" name="VanillaVTI">
  <a:themeElements>
    <a:clrScheme name="Vanilla">
      <a:dk1>
        <a:sysClr val="windowText" lastClr="000000"/>
      </a:dk1>
      <a:lt1>
        <a:sysClr val="window" lastClr="FFFFFF"/>
      </a:lt1>
      <a:dk2>
        <a:srgbClr val="2C3932"/>
      </a:dk2>
      <a:lt2>
        <a:srgbClr val="FDF6EA"/>
      </a:lt2>
      <a:accent1>
        <a:srgbClr val="169C9A"/>
      </a:accent1>
      <a:accent2>
        <a:srgbClr val="FA9A42"/>
      </a:accent2>
      <a:accent3>
        <a:srgbClr val="E15C3D"/>
      </a:accent3>
      <a:accent4>
        <a:srgbClr val="E78A67"/>
      </a:accent4>
      <a:accent5>
        <a:srgbClr val="A74B40"/>
      </a:accent5>
      <a:accent6>
        <a:srgbClr val="3D9072"/>
      </a:accent6>
      <a:hlink>
        <a:srgbClr val="169C9A"/>
      </a:hlink>
      <a:folHlink>
        <a:srgbClr val="E15C3D"/>
      </a:folHlink>
    </a:clrScheme>
    <a:fontScheme name="Neue Haas">
      <a:majorFont>
        <a:latin typeface="Neue Haas Grotesk Text Pro"/>
        <a:ea typeface=""/>
        <a:cs typeface=""/>
      </a:majorFont>
      <a:minorFont>
        <a:latin typeface="Neue Haas Grotesk Tex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nillaVTI" id="{54D376C6-1C9B-4C6B-8F3C-483BB307BB05}" vid="{7690D8A9-C071-45EF-BA7A-F7FA9779B11D}"/>
    </a:ext>
  </a:extLst>
</a:theme>
</file>

<file path=docProps/app.xml><?xml version="1.0" encoding="utf-8"?>
<Properties xmlns="http://schemas.openxmlformats.org/officeDocument/2006/extended-properties" xmlns:vt="http://schemas.openxmlformats.org/officeDocument/2006/docPropsVTypes">
  <TotalTime>120</TotalTime>
  <Words>1462</Words>
  <Application>Microsoft Office PowerPoint</Application>
  <PresentationFormat>Widescreen</PresentationFormat>
  <Paragraphs>141</Paragraphs>
  <Slides>29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29</vt:i4>
      </vt:variant>
    </vt:vector>
  </HeadingPairs>
  <TitlesOfParts>
    <vt:vector size="33" baseType="lpstr">
      <vt:lpstr>Arial</vt:lpstr>
      <vt:lpstr>Georgia</vt:lpstr>
      <vt:lpstr>Neue Haas Grotesk Text Pro</vt:lpstr>
      <vt:lpstr>VanillaVTI</vt:lpstr>
      <vt:lpstr>NET411 Final Project</vt:lpstr>
      <vt:lpstr>Introduction</vt:lpstr>
      <vt:lpstr>Project Overview</vt:lpstr>
      <vt:lpstr>Android Emulator</vt:lpstr>
      <vt:lpstr>Accessing the Android Emulator </vt:lpstr>
      <vt:lpstr>PowerPoint Presentation</vt:lpstr>
      <vt:lpstr>Mobile Remote Shell</vt:lpstr>
      <vt:lpstr>PowerPoint Presentation</vt:lpstr>
      <vt:lpstr>Using Mobile Remote Shell </vt:lpstr>
      <vt:lpstr>Using Mobile Remote Shell </vt:lpstr>
      <vt:lpstr>PowerPoint Presentation</vt:lpstr>
      <vt:lpstr>Using Mobile Remote Shell </vt:lpstr>
      <vt:lpstr>Android App Development</vt:lpstr>
      <vt:lpstr>Using the Eclipse IDE</vt:lpstr>
      <vt:lpstr>Creating Android Package File </vt:lpstr>
      <vt:lpstr>Editing the Application Output</vt:lpstr>
      <vt:lpstr>Reverse Engineering</vt:lpstr>
      <vt:lpstr>Reverse Engineering the SimpleApp App</vt:lpstr>
      <vt:lpstr>Reverse Engineering the SimpleApp App</vt:lpstr>
      <vt:lpstr>Reverse Engineering the SimpleApp App</vt:lpstr>
      <vt:lpstr>Web Traffic Analysis</vt:lpstr>
      <vt:lpstr>PowerPoint Presentation</vt:lpstr>
      <vt:lpstr>Using Burp Suite to Analyze Web Traffic</vt:lpstr>
      <vt:lpstr>PowerPoint Presentation</vt:lpstr>
      <vt:lpstr>PowerPoint Presentation</vt:lpstr>
      <vt:lpstr>Challenges Faced</vt:lpstr>
      <vt:lpstr>Career Skills Gained</vt:lpstr>
      <vt:lpstr>Conclusion</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Cody Kyser</dc:creator>
  <cp:lastModifiedBy>Cody Kyser</cp:lastModifiedBy>
  <cp:revision>4</cp:revision>
  <dcterms:created xsi:type="dcterms:W3CDTF">2025-06-27T16:36:32Z</dcterms:created>
  <dcterms:modified xsi:type="dcterms:W3CDTF">2025-06-28T17:54:32Z</dcterms:modified>
</cp:coreProperties>
</file>