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6896-9F41-42DB-9AD2-888DAD92478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0092F5-D18A-44F9-B6DD-46AAFB4D8459}">
      <dgm:prSet/>
      <dgm:spPr/>
      <dgm:t>
        <a:bodyPr/>
        <a:lstStyle/>
        <a:p>
          <a:r>
            <a:rPr lang="en-US" dirty="0"/>
            <a:t>Java is a globally recognized, versatile programming language known for its reliability and platform independence</a:t>
          </a:r>
        </a:p>
      </dgm:t>
    </dgm:pt>
    <dgm:pt modelId="{168A214F-2770-4F58-A866-9EBD8F16886F}" type="parTrans" cxnId="{BB936A67-4695-4257-AAB9-A18BE3C68B43}">
      <dgm:prSet/>
      <dgm:spPr/>
      <dgm:t>
        <a:bodyPr/>
        <a:lstStyle/>
        <a:p>
          <a:endParaRPr lang="en-US"/>
        </a:p>
      </dgm:t>
    </dgm:pt>
    <dgm:pt modelId="{C94ABDE4-BFE8-4807-9D0D-740BAC9091FA}" type="sibTrans" cxnId="{BB936A67-4695-4257-AAB9-A18BE3C68B43}">
      <dgm:prSet/>
      <dgm:spPr/>
      <dgm:t>
        <a:bodyPr/>
        <a:lstStyle/>
        <a:p>
          <a:endParaRPr lang="en-US"/>
        </a:p>
      </dgm:t>
    </dgm:pt>
    <dgm:pt modelId="{2F4FFA0B-F90C-4841-8112-342569C888B8}">
      <dgm:prSet/>
      <dgm:spPr/>
      <dgm:t>
        <a:bodyPr/>
        <a:lstStyle/>
        <a:p>
          <a:r>
            <a:rPr lang="en-US"/>
            <a:t>Java provides robust features for designing interactive and dynamic GUIs</a:t>
          </a:r>
        </a:p>
      </dgm:t>
    </dgm:pt>
    <dgm:pt modelId="{0921036C-21E1-4EB0-9919-D5946EFA073B}" type="parTrans" cxnId="{F36D1FD9-4E2D-473E-815F-E54353132BE3}">
      <dgm:prSet/>
      <dgm:spPr/>
      <dgm:t>
        <a:bodyPr/>
        <a:lstStyle/>
        <a:p>
          <a:endParaRPr lang="en-US"/>
        </a:p>
      </dgm:t>
    </dgm:pt>
    <dgm:pt modelId="{613D0775-7711-408A-BEAB-46C1FEB98182}" type="sibTrans" cxnId="{F36D1FD9-4E2D-473E-815F-E54353132BE3}">
      <dgm:prSet/>
      <dgm:spPr/>
      <dgm:t>
        <a:bodyPr/>
        <a:lstStyle/>
        <a:p>
          <a:endParaRPr lang="en-US"/>
        </a:p>
      </dgm:t>
    </dgm:pt>
    <dgm:pt modelId="{CECCEDCC-4F7C-44AB-B3EF-F4FF4CE8D6FD}">
      <dgm:prSet/>
      <dgm:spPr/>
      <dgm:t>
        <a:bodyPr/>
        <a:lstStyle/>
        <a:p>
          <a:r>
            <a:rPr lang="en-US"/>
            <a:t>Java simplifies handling file operations, such as reading, writing, and managing data efficiently</a:t>
          </a:r>
        </a:p>
      </dgm:t>
    </dgm:pt>
    <dgm:pt modelId="{49962DA4-2346-4156-8EF1-4640ABEFD5B7}" type="parTrans" cxnId="{3A6A64DE-C79F-42D8-A444-A7AE721F6894}">
      <dgm:prSet/>
      <dgm:spPr/>
      <dgm:t>
        <a:bodyPr/>
        <a:lstStyle/>
        <a:p>
          <a:endParaRPr lang="en-US"/>
        </a:p>
      </dgm:t>
    </dgm:pt>
    <dgm:pt modelId="{1E971C7E-8706-46B1-9C73-A8DC9A988B44}" type="sibTrans" cxnId="{3A6A64DE-C79F-42D8-A444-A7AE721F6894}">
      <dgm:prSet/>
      <dgm:spPr/>
      <dgm:t>
        <a:bodyPr/>
        <a:lstStyle/>
        <a:p>
          <a:endParaRPr lang="en-US"/>
        </a:p>
      </dgm:t>
    </dgm:pt>
    <dgm:pt modelId="{3FE7DDAC-2FDF-4A35-A6D1-E3D0DD434DBB}">
      <dgm:prSet/>
      <dgm:spPr/>
      <dgm:t>
        <a:bodyPr/>
        <a:lstStyle/>
        <a:p>
          <a:r>
            <a:rPr lang="en-US"/>
            <a:t>Java seamlessly integrates with databases, making it a preferred choice for developing enterprise-level applications</a:t>
          </a:r>
        </a:p>
      </dgm:t>
    </dgm:pt>
    <dgm:pt modelId="{12D4042D-5A3A-4592-A154-567D41446458}" type="parTrans" cxnId="{1D7A0676-C4BF-4F21-9AD4-78148F003B13}">
      <dgm:prSet/>
      <dgm:spPr/>
      <dgm:t>
        <a:bodyPr/>
        <a:lstStyle/>
        <a:p>
          <a:endParaRPr lang="en-US"/>
        </a:p>
      </dgm:t>
    </dgm:pt>
    <dgm:pt modelId="{93F1B0DE-E8DD-459A-B7C0-EE5B256A740C}" type="sibTrans" cxnId="{1D7A0676-C4BF-4F21-9AD4-78148F003B13}">
      <dgm:prSet/>
      <dgm:spPr/>
      <dgm:t>
        <a:bodyPr/>
        <a:lstStyle/>
        <a:p>
          <a:endParaRPr lang="en-US"/>
        </a:p>
      </dgm:t>
    </dgm:pt>
    <dgm:pt modelId="{926F784E-D0E0-442F-B3FE-05B0F5870A66}">
      <dgm:prSet/>
      <dgm:spPr/>
      <dgm:t>
        <a:bodyPr/>
        <a:lstStyle/>
        <a:p>
          <a:r>
            <a:rPr lang="en-US"/>
            <a:t>Java’s extensive library support and community resources empower developers to create innovative solutions</a:t>
          </a:r>
        </a:p>
      </dgm:t>
    </dgm:pt>
    <dgm:pt modelId="{9921E1AE-43CC-4B0C-919F-5C56AE645A09}" type="parTrans" cxnId="{3ED0EA76-92C8-4D4F-B4CD-FFE6E6532C94}">
      <dgm:prSet/>
      <dgm:spPr/>
      <dgm:t>
        <a:bodyPr/>
        <a:lstStyle/>
        <a:p>
          <a:endParaRPr lang="en-US"/>
        </a:p>
      </dgm:t>
    </dgm:pt>
    <dgm:pt modelId="{6C779365-FF16-462B-A83A-94E0DAEC718F}" type="sibTrans" cxnId="{3ED0EA76-92C8-4D4F-B4CD-FFE6E6532C94}">
      <dgm:prSet/>
      <dgm:spPr/>
      <dgm:t>
        <a:bodyPr/>
        <a:lstStyle/>
        <a:p>
          <a:endParaRPr lang="en-US"/>
        </a:p>
      </dgm:t>
    </dgm:pt>
    <dgm:pt modelId="{82A1C12D-775E-4950-B1B3-ADBD3191285D}">
      <dgm:prSet/>
      <dgm:spPr/>
      <dgm:t>
        <a:bodyPr/>
        <a:lstStyle/>
        <a:p>
          <a:r>
            <a:rPr lang="en-US"/>
            <a:t>Java excels in building secure, scalable, and performance-drive applications across multiple domains</a:t>
          </a:r>
        </a:p>
      </dgm:t>
    </dgm:pt>
    <dgm:pt modelId="{18E8E8C0-1AB0-4E19-B425-66052BC79A26}" type="parTrans" cxnId="{AE6C475C-0071-436D-8BA0-F09DBB00EA70}">
      <dgm:prSet/>
      <dgm:spPr/>
      <dgm:t>
        <a:bodyPr/>
        <a:lstStyle/>
        <a:p>
          <a:endParaRPr lang="en-US"/>
        </a:p>
      </dgm:t>
    </dgm:pt>
    <dgm:pt modelId="{1D0B5866-07D5-4576-8D3F-7870BAB7F4E1}" type="sibTrans" cxnId="{AE6C475C-0071-436D-8BA0-F09DBB00EA70}">
      <dgm:prSet/>
      <dgm:spPr/>
      <dgm:t>
        <a:bodyPr/>
        <a:lstStyle/>
        <a:p>
          <a:endParaRPr lang="en-US"/>
        </a:p>
      </dgm:t>
    </dgm:pt>
    <dgm:pt modelId="{1061F34F-98BB-44B0-81F1-568433FD3417}" type="pres">
      <dgm:prSet presAssocID="{9BEC6896-9F41-42DB-9AD2-888DAD924780}" presName="diagram" presStyleCnt="0">
        <dgm:presLayoutVars>
          <dgm:dir/>
          <dgm:resizeHandles val="exact"/>
        </dgm:presLayoutVars>
      </dgm:prSet>
      <dgm:spPr/>
    </dgm:pt>
    <dgm:pt modelId="{7A5F1B71-6B05-4E8E-9771-19D6D9B0B23F}" type="pres">
      <dgm:prSet presAssocID="{BA0092F5-D18A-44F9-B6DD-46AAFB4D8459}" presName="node" presStyleLbl="node1" presStyleIdx="0" presStyleCnt="6">
        <dgm:presLayoutVars>
          <dgm:bulletEnabled val="1"/>
        </dgm:presLayoutVars>
      </dgm:prSet>
      <dgm:spPr/>
    </dgm:pt>
    <dgm:pt modelId="{776C7147-B2AD-48BD-AC14-ADEC8C36B109}" type="pres">
      <dgm:prSet presAssocID="{C94ABDE4-BFE8-4807-9D0D-740BAC9091FA}" presName="sibTrans" presStyleCnt="0"/>
      <dgm:spPr/>
    </dgm:pt>
    <dgm:pt modelId="{89B13EE1-A2BA-4274-8629-DF457260F99E}" type="pres">
      <dgm:prSet presAssocID="{2F4FFA0B-F90C-4841-8112-342569C888B8}" presName="node" presStyleLbl="node1" presStyleIdx="1" presStyleCnt="6">
        <dgm:presLayoutVars>
          <dgm:bulletEnabled val="1"/>
        </dgm:presLayoutVars>
      </dgm:prSet>
      <dgm:spPr/>
    </dgm:pt>
    <dgm:pt modelId="{5054138A-4474-4255-BD36-9D2BDA19DD36}" type="pres">
      <dgm:prSet presAssocID="{613D0775-7711-408A-BEAB-46C1FEB98182}" presName="sibTrans" presStyleCnt="0"/>
      <dgm:spPr/>
    </dgm:pt>
    <dgm:pt modelId="{E9070696-B9DC-4917-B9C8-19D77FB21669}" type="pres">
      <dgm:prSet presAssocID="{CECCEDCC-4F7C-44AB-B3EF-F4FF4CE8D6FD}" presName="node" presStyleLbl="node1" presStyleIdx="2" presStyleCnt="6">
        <dgm:presLayoutVars>
          <dgm:bulletEnabled val="1"/>
        </dgm:presLayoutVars>
      </dgm:prSet>
      <dgm:spPr/>
    </dgm:pt>
    <dgm:pt modelId="{89CDEDEE-75FE-4472-9897-2F00C04D58D7}" type="pres">
      <dgm:prSet presAssocID="{1E971C7E-8706-46B1-9C73-A8DC9A988B44}" presName="sibTrans" presStyleCnt="0"/>
      <dgm:spPr/>
    </dgm:pt>
    <dgm:pt modelId="{ECC280D4-A2AF-4A7A-9DB1-D79E83E858E6}" type="pres">
      <dgm:prSet presAssocID="{3FE7DDAC-2FDF-4A35-A6D1-E3D0DD434DBB}" presName="node" presStyleLbl="node1" presStyleIdx="3" presStyleCnt="6">
        <dgm:presLayoutVars>
          <dgm:bulletEnabled val="1"/>
        </dgm:presLayoutVars>
      </dgm:prSet>
      <dgm:spPr/>
    </dgm:pt>
    <dgm:pt modelId="{EDC01603-50F3-4C88-8F8D-363FFEBE882E}" type="pres">
      <dgm:prSet presAssocID="{93F1B0DE-E8DD-459A-B7C0-EE5B256A740C}" presName="sibTrans" presStyleCnt="0"/>
      <dgm:spPr/>
    </dgm:pt>
    <dgm:pt modelId="{6F22B5D5-2280-479D-A203-B1788EC9EE68}" type="pres">
      <dgm:prSet presAssocID="{926F784E-D0E0-442F-B3FE-05B0F5870A66}" presName="node" presStyleLbl="node1" presStyleIdx="4" presStyleCnt="6">
        <dgm:presLayoutVars>
          <dgm:bulletEnabled val="1"/>
        </dgm:presLayoutVars>
      </dgm:prSet>
      <dgm:spPr/>
    </dgm:pt>
    <dgm:pt modelId="{D9786FEF-7276-44B7-9EC7-2AD6159B777B}" type="pres">
      <dgm:prSet presAssocID="{6C779365-FF16-462B-A83A-94E0DAEC718F}" presName="sibTrans" presStyleCnt="0"/>
      <dgm:spPr/>
    </dgm:pt>
    <dgm:pt modelId="{2AA1E4D0-63AF-4C90-BFE3-B080527362CC}" type="pres">
      <dgm:prSet presAssocID="{82A1C12D-775E-4950-B1B3-ADBD3191285D}" presName="node" presStyleLbl="node1" presStyleIdx="5" presStyleCnt="6">
        <dgm:presLayoutVars>
          <dgm:bulletEnabled val="1"/>
        </dgm:presLayoutVars>
      </dgm:prSet>
      <dgm:spPr/>
    </dgm:pt>
  </dgm:ptLst>
  <dgm:cxnLst>
    <dgm:cxn modelId="{EA0D480C-6DEA-4913-A5B4-5751DDC4DC67}" type="presOf" srcId="{BA0092F5-D18A-44F9-B6DD-46AAFB4D8459}" destId="{7A5F1B71-6B05-4E8E-9771-19D6D9B0B23F}" srcOrd="0" destOrd="0" presId="urn:microsoft.com/office/officeart/2005/8/layout/default"/>
    <dgm:cxn modelId="{6A561A38-A469-48C0-9DF1-A903646A92FD}" type="presOf" srcId="{926F784E-D0E0-442F-B3FE-05B0F5870A66}" destId="{6F22B5D5-2280-479D-A203-B1788EC9EE68}" srcOrd="0" destOrd="0" presId="urn:microsoft.com/office/officeart/2005/8/layout/default"/>
    <dgm:cxn modelId="{AE6C475C-0071-436D-8BA0-F09DBB00EA70}" srcId="{9BEC6896-9F41-42DB-9AD2-888DAD924780}" destId="{82A1C12D-775E-4950-B1B3-ADBD3191285D}" srcOrd="5" destOrd="0" parTransId="{18E8E8C0-1AB0-4E19-B425-66052BC79A26}" sibTransId="{1D0B5866-07D5-4576-8D3F-7870BAB7F4E1}"/>
    <dgm:cxn modelId="{BB936A67-4695-4257-AAB9-A18BE3C68B43}" srcId="{9BEC6896-9F41-42DB-9AD2-888DAD924780}" destId="{BA0092F5-D18A-44F9-B6DD-46AAFB4D8459}" srcOrd="0" destOrd="0" parTransId="{168A214F-2770-4F58-A866-9EBD8F16886F}" sibTransId="{C94ABDE4-BFE8-4807-9D0D-740BAC9091FA}"/>
    <dgm:cxn modelId="{0EA8814F-3F1E-477E-87B4-66F80017B182}" type="presOf" srcId="{3FE7DDAC-2FDF-4A35-A6D1-E3D0DD434DBB}" destId="{ECC280D4-A2AF-4A7A-9DB1-D79E83E858E6}" srcOrd="0" destOrd="0" presId="urn:microsoft.com/office/officeart/2005/8/layout/default"/>
    <dgm:cxn modelId="{1D7A0676-C4BF-4F21-9AD4-78148F003B13}" srcId="{9BEC6896-9F41-42DB-9AD2-888DAD924780}" destId="{3FE7DDAC-2FDF-4A35-A6D1-E3D0DD434DBB}" srcOrd="3" destOrd="0" parTransId="{12D4042D-5A3A-4592-A154-567D41446458}" sibTransId="{93F1B0DE-E8DD-459A-B7C0-EE5B256A740C}"/>
    <dgm:cxn modelId="{3ED0EA76-92C8-4D4F-B4CD-FFE6E6532C94}" srcId="{9BEC6896-9F41-42DB-9AD2-888DAD924780}" destId="{926F784E-D0E0-442F-B3FE-05B0F5870A66}" srcOrd="4" destOrd="0" parTransId="{9921E1AE-43CC-4B0C-919F-5C56AE645A09}" sibTransId="{6C779365-FF16-462B-A83A-94E0DAEC718F}"/>
    <dgm:cxn modelId="{04E34897-1F0D-4B46-B77C-EB26BFAB1027}" type="presOf" srcId="{CECCEDCC-4F7C-44AB-B3EF-F4FF4CE8D6FD}" destId="{E9070696-B9DC-4917-B9C8-19D77FB21669}" srcOrd="0" destOrd="0" presId="urn:microsoft.com/office/officeart/2005/8/layout/default"/>
    <dgm:cxn modelId="{539585A7-22F3-4496-A96A-15C2932EBA29}" type="presOf" srcId="{2F4FFA0B-F90C-4841-8112-342569C888B8}" destId="{89B13EE1-A2BA-4274-8629-DF457260F99E}" srcOrd="0" destOrd="0" presId="urn:microsoft.com/office/officeart/2005/8/layout/default"/>
    <dgm:cxn modelId="{92C1BDB0-A4F4-41B9-AD90-03378C10E43A}" type="presOf" srcId="{9BEC6896-9F41-42DB-9AD2-888DAD924780}" destId="{1061F34F-98BB-44B0-81F1-568433FD3417}" srcOrd="0" destOrd="0" presId="urn:microsoft.com/office/officeart/2005/8/layout/default"/>
    <dgm:cxn modelId="{E1FCEAD2-6866-44D4-99C5-F7BB6D7FB589}" type="presOf" srcId="{82A1C12D-775E-4950-B1B3-ADBD3191285D}" destId="{2AA1E4D0-63AF-4C90-BFE3-B080527362CC}" srcOrd="0" destOrd="0" presId="urn:microsoft.com/office/officeart/2005/8/layout/default"/>
    <dgm:cxn modelId="{F36D1FD9-4E2D-473E-815F-E54353132BE3}" srcId="{9BEC6896-9F41-42DB-9AD2-888DAD924780}" destId="{2F4FFA0B-F90C-4841-8112-342569C888B8}" srcOrd="1" destOrd="0" parTransId="{0921036C-21E1-4EB0-9919-D5946EFA073B}" sibTransId="{613D0775-7711-408A-BEAB-46C1FEB98182}"/>
    <dgm:cxn modelId="{3A6A64DE-C79F-42D8-A444-A7AE721F6894}" srcId="{9BEC6896-9F41-42DB-9AD2-888DAD924780}" destId="{CECCEDCC-4F7C-44AB-B3EF-F4FF4CE8D6FD}" srcOrd="2" destOrd="0" parTransId="{49962DA4-2346-4156-8EF1-4640ABEFD5B7}" sibTransId="{1E971C7E-8706-46B1-9C73-A8DC9A988B44}"/>
    <dgm:cxn modelId="{E3CCF6AA-BF72-4EE0-A4CB-50835E68F712}" type="presParOf" srcId="{1061F34F-98BB-44B0-81F1-568433FD3417}" destId="{7A5F1B71-6B05-4E8E-9771-19D6D9B0B23F}" srcOrd="0" destOrd="0" presId="urn:microsoft.com/office/officeart/2005/8/layout/default"/>
    <dgm:cxn modelId="{31B8FEA9-7F93-4D08-844A-4BC7B9D19E3A}" type="presParOf" srcId="{1061F34F-98BB-44B0-81F1-568433FD3417}" destId="{776C7147-B2AD-48BD-AC14-ADEC8C36B109}" srcOrd="1" destOrd="0" presId="urn:microsoft.com/office/officeart/2005/8/layout/default"/>
    <dgm:cxn modelId="{BA28603F-327C-4475-AF4C-16D52802610B}" type="presParOf" srcId="{1061F34F-98BB-44B0-81F1-568433FD3417}" destId="{89B13EE1-A2BA-4274-8629-DF457260F99E}" srcOrd="2" destOrd="0" presId="urn:microsoft.com/office/officeart/2005/8/layout/default"/>
    <dgm:cxn modelId="{2A0CB22A-19F5-4014-A256-465820D61767}" type="presParOf" srcId="{1061F34F-98BB-44B0-81F1-568433FD3417}" destId="{5054138A-4474-4255-BD36-9D2BDA19DD36}" srcOrd="3" destOrd="0" presId="urn:microsoft.com/office/officeart/2005/8/layout/default"/>
    <dgm:cxn modelId="{646C36B9-B69D-4F96-95C1-AF13986365CF}" type="presParOf" srcId="{1061F34F-98BB-44B0-81F1-568433FD3417}" destId="{E9070696-B9DC-4917-B9C8-19D77FB21669}" srcOrd="4" destOrd="0" presId="urn:microsoft.com/office/officeart/2005/8/layout/default"/>
    <dgm:cxn modelId="{55A66965-7F05-4F4E-B9EF-85C16E3789DD}" type="presParOf" srcId="{1061F34F-98BB-44B0-81F1-568433FD3417}" destId="{89CDEDEE-75FE-4472-9897-2F00C04D58D7}" srcOrd="5" destOrd="0" presId="urn:microsoft.com/office/officeart/2005/8/layout/default"/>
    <dgm:cxn modelId="{67F5DEC5-E2A6-4922-BF39-31978F25BD35}" type="presParOf" srcId="{1061F34F-98BB-44B0-81F1-568433FD3417}" destId="{ECC280D4-A2AF-4A7A-9DB1-D79E83E858E6}" srcOrd="6" destOrd="0" presId="urn:microsoft.com/office/officeart/2005/8/layout/default"/>
    <dgm:cxn modelId="{6F264F67-A336-43AB-BD10-78EB22A13A4D}" type="presParOf" srcId="{1061F34F-98BB-44B0-81F1-568433FD3417}" destId="{EDC01603-50F3-4C88-8F8D-363FFEBE882E}" srcOrd="7" destOrd="0" presId="urn:microsoft.com/office/officeart/2005/8/layout/default"/>
    <dgm:cxn modelId="{486E7B0D-E94F-4707-8747-8FEE341BE992}" type="presParOf" srcId="{1061F34F-98BB-44B0-81F1-568433FD3417}" destId="{6F22B5D5-2280-479D-A203-B1788EC9EE68}" srcOrd="8" destOrd="0" presId="urn:microsoft.com/office/officeart/2005/8/layout/default"/>
    <dgm:cxn modelId="{7231859A-CE4E-446D-BE3D-7BB954C7CBEA}" type="presParOf" srcId="{1061F34F-98BB-44B0-81F1-568433FD3417}" destId="{D9786FEF-7276-44B7-9EC7-2AD6159B777B}" srcOrd="9" destOrd="0" presId="urn:microsoft.com/office/officeart/2005/8/layout/default"/>
    <dgm:cxn modelId="{BC249935-8F2C-4AB3-81F2-32ED8E1BAE8D}" type="presParOf" srcId="{1061F34F-98BB-44B0-81F1-568433FD3417}" destId="{2AA1E4D0-63AF-4C90-BFE3-B080527362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9B643-09CB-4BC3-82DC-D457067720C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A3FA9F-836E-4313-9803-425615F8EE05}">
      <dgm:prSet/>
      <dgm:spPr/>
      <dgm:t>
        <a:bodyPr/>
        <a:lstStyle/>
        <a:p>
          <a:r>
            <a:rPr lang="en-US"/>
            <a:t>A well-planned design phase saves time and reduces rework</a:t>
          </a:r>
        </a:p>
      </dgm:t>
    </dgm:pt>
    <dgm:pt modelId="{7C35CA14-1F5E-45CC-9BDE-F0BDA96207DF}" type="parTrans" cxnId="{59838B47-3676-4E28-91E2-E61C4D04A630}">
      <dgm:prSet/>
      <dgm:spPr/>
      <dgm:t>
        <a:bodyPr/>
        <a:lstStyle/>
        <a:p>
          <a:endParaRPr lang="en-US"/>
        </a:p>
      </dgm:t>
    </dgm:pt>
    <dgm:pt modelId="{D4105769-0FEC-4C18-9CA6-E3F043788D52}" type="sibTrans" cxnId="{59838B47-3676-4E28-91E2-E61C4D04A630}">
      <dgm:prSet/>
      <dgm:spPr/>
      <dgm:t>
        <a:bodyPr/>
        <a:lstStyle/>
        <a:p>
          <a:endParaRPr lang="en-US"/>
        </a:p>
      </dgm:t>
    </dgm:pt>
    <dgm:pt modelId="{78186789-1C29-40DD-97D5-5AF20B8AFC96}">
      <dgm:prSet/>
      <dgm:spPr/>
      <dgm:t>
        <a:bodyPr/>
        <a:lstStyle/>
        <a:p>
          <a:r>
            <a:rPr lang="en-US"/>
            <a:t>Design documents allow clients to visualize the project</a:t>
          </a:r>
        </a:p>
      </dgm:t>
    </dgm:pt>
    <dgm:pt modelId="{95635AA4-8118-46CB-9323-D43BC545DDF3}" type="parTrans" cxnId="{C67552FF-C38A-43F7-9018-7373E035B950}">
      <dgm:prSet/>
      <dgm:spPr/>
      <dgm:t>
        <a:bodyPr/>
        <a:lstStyle/>
        <a:p>
          <a:endParaRPr lang="en-US"/>
        </a:p>
      </dgm:t>
    </dgm:pt>
    <dgm:pt modelId="{3DF3E3FA-0C4C-40D4-9D23-F6CD29984C36}" type="sibTrans" cxnId="{C67552FF-C38A-43F7-9018-7373E035B950}">
      <dgm:prSet/>
      <dgm:spPr/>
      <dgm:t>
        <a:bodyPr/>
        <a:lstStyle/>
        <a:p>
          <a:endParaRPr lang="en-US"/>
        </a:p>
      </dgm:t>
    </dgm:pt>
    <dgm:pt modelId="{B60488EA-0E29-48A1-80AC-BD385D29A3F7}">
      <dgm:prSet/>
      <dgm:spPr/>
      <dgm:t>
        <a:bodyPr/>
        <a:lstStyle/>
        <a:p>
          <a:r>
            <a:rPr lang="en-US"/>
            <a:t>Wireframe diagrams provide a clear development target</a:t>
          </a:r>
        </a:p>
      </dgm:t>
    </dgm:pt>
    <dgm:pt modelId="{6CA7C9F5-675E-4885-9885-4F570C38BEA1}" type="parTrans" cxnId="{B3CA7992-5423-41CD-8597-66021179ED20}">
      <dgm:prSet/>
      <dgm:spPr/>
      <dgm:t>
        <a:bodyPr/>
        <a:lstStyle/>
        <a:p>
          <a:endParaRPr lang="en-US"/>
        </a:p>
      </dgm:t>
    </dgm:pt>
    <dgm:pt modelId="{386913A4-8E1D-455A-8B8F-C3568FBC4EFF}" type="sibTrans" cxnId="{B3CA7992-5423-41CD-8597-66021179ED20}">
      <dgm:prSet/>
      <dgm:spPr/>
      <dgm:t>
        <a:bodyPr/>
        <a:lstStyle/>
        <a:p>
          <a:endParaRPr lang="en-US"/>
        </a:p>
      </dgm:t>
    </dgm:pt>
    <dgm:pt modelId="{85291C9A-E2B9-4738-8BAA-6C627F8838CF}">
      <dgm:prSet/>
      <dgm:spPr/>
      <dgm:t>
        <a:bodyPr/>
        <a:lstStyle/>
        <a:p>
          <a:r>
            <a:rPr lang="en-US"/>
            <a:t>UML Class diagrams outline the application’s structure</a:t>
          </a:r>
        </a:p>
      </dgm:t>
    </dgm:pt>
    <dgm:pt modelId="{DA97EA23-FEFE-4464-A4DA-BB839BBF1348}" type="parTrans" cxnId="{AB7DE9CF-D6A0-4DB3-A6F2-BDF3007DB6C1}">
      <dgm:prSet/>
      <dgm:spPr/>
      <dgm:t>
        <a:bodyPr/>
        <a:lstStyle/>
        <a:p>
          <a:endParaRPr lang="en-US"/>
        </a:p>
      </dgm:t>
    </dgm:pt>
    <dgm:pt modelId="{A12C4F84-E151-45A4-8101-46D3AFC268B9}" type="sibTrans" cxnId="{AB7DE9CF-D6A0-4DB3-A6F2-BDF3007DB6C1}">
      <dgm:prSet/>
      <dgm:spPr/>
      <dgm:t>
        <a:bodyPr/>
        <a:lstStyle/>
        <a:p>
          <a:endParaRPr lang="en-US"/>
        </a:p>
      </dgm:t>
    </dgm:pt>
    <dgm:pt modelId="{0A63BCFA-2C75-4EB3-B7DA-23C43C28FE01}">
      <dgm:prSet/>
      <dgm:spPr/>
      <dgm:t>
        <a:bodyPr/>
        <a:lstStyle/>
        <a:p>
          <a:r>
            <a:rPr lang="en-US"/>
            <a:t>Simplifies communication between team members</a:t>
          </a:r>
        </a:p>
      </dgm:t>
    </dgm:pt>
    <dgm:pt modelId="{D25DEEAD-0024-43E8-8EFB-C744B071B8B4}" type="parTrans" cxnId="{E1CB6D8C-EA34-4497-BBF0-9A2FE705A30A}">
      <dgm:prSet/>
      <dgm:spPr/>
      <dgm:t>
        <a:bodyPr/>
        <a:lstStyle/>
        <a:p>
          <a:endParaRPr lang="en-US"/>
        </a:p>
      </dgm:t>
    </dgm:pt>
    <dgm:pt modelId="{CBBE669E-6357-49EF-AA07-8556FE5A1F67}" type="sibTrans" cxnId="{E1CB6D8C-EA34-4497-BBF0-9A2FE705A30A}">
      <dgm:prSet/>
      <dgm:spPr/>
      <dgm:t>
        <a:bodyPr/>
        <a:lstStyle/>
        <a:p>
          <a:endParaRPr lang="en-US"/>
        </a:p>
      </dgm:t>
    </dgm:pt>
    <dgm:pt modelId="{3E46B1AB-7590-4863-81B8-A1BFB92C8FA0}">
      <dgm:prSet/>
      <dgm:spPr/>
      <dgm:t>
        <a:bodyPr/>
        <a:lstStyle/>
        <a:p>
          <a:r>
            <a:rPr lang="en-US"/>
            <a:t>Helps identify potential issues early in the process</a:t>
          </a:r>
        </a:p>
      </dgm:t>
    </dgm:pt>
    <dgm:pt modelId="{BDD4612B-840A-4582-93AE-672F5EAF04CD}" type="parTrans" cxnId="{4DF83F2E-4DC8-477C-AD59-A3644C8530B5}">
      <dgm:prSet/>
      <dgm:spPr/>
      <dgm:t>
        <a:bodyPr/>
        <a:lstStyle/>
        <a:p>
          <a:endParaRPr lang="en-US"/>
        </a:p>
      </dgm:t>
    </dgm:pt>
    <dgm:pt modelId="{7B324271-E302-4176-9249-7FC129B2806D}" type="sibTrans" cxnId="{4DF83F2E-4DC8-477C-AD59-A3644C8530B5}">
      <dgm:prSet/>
      <dgm:spPr/>
      <dgm:t>
        <a:bodyPr/>
        <a:lstStyle/>
        <a:p>
          <a:endParaRPr lang="en-US"/>
        </a:p>
      </dgm:t>
    </dgm:pt>
    <dgm:pt modelId="{F30712E2-C286-4587-9FFC-FFD5209BECCA}" type="pres">
      <dgm:prSet presAssocID="{4179B643-09CB-4BC3-82DC-D457067720C7}" presName="Name0" presStyleCnt="0">
        <dgm:presLayoutVars>
          <dgm:dir/>
          <dgm:resizeHandles val="exact"/>
        </dgm:presLayoutVars>
      </dgm:prSet>
      <dgm:spPr/>
    </dgm:pt>
    <dgm:pt modelId="{CF9813F3-C44B-44A9-8EA1-9F7D85B00995}" type="pres">
      <dgm:prSet presAssocID="{D5A3FA9F-836E-4313-9803-425615F8EE05}" presName="node" presStyleLbl="node1" presStyleIdx="0" presStyleCnt="6">
        <dgm:presLayoutVars>
          <dgm:bulletEnabled val="1"/>
        </dgm:presLayoutVars>
      </dgm:prSet>
      <dgm:spPr/>
    </dgm:pt>
    <dgm:pt modelId="{08608188-3190-48AE-BCDF-C587C88248F3}" type="pres">
      <dgm:prSet presAssocID="{D4105769-0FEC-4C18-9CA6-E3F043788D52}" presName="sibTrans" presStyleLbl="sibTrans1D1" presStyleIdx="0" presStyleCnt="5"/>
      <dgm:spPr/>
    </dgm:pt>
    <dgm:pt modelId="{9F38BEA3-7A77-4F25-9D23-2E92BEB835E4}" type="pres">
      <dgm:prSet presAssocID="{D4105769-0FEC-4C18-9CA6-E3F043788D52}" presName="connectorText" presStyleLbl="sibTrans1D1" presStyleIdx="0" presStyleCnt="5"/>
      <dgm:spPr/>
    </dgm:pt>
    <dgm:pt modelId="{ABDF611D-4B6F-46EC-87B4-AE88E09ABE56}" type="pres">
      <dgm:prSet presAssocID="{78186789-1C29-40DD-97D5-5AF20B8AFC96}" presName="node" presStyleLbl="node1" presStyleIdx="1" presStyleCnt="6">
        <dgm:presLayoutVars>
          <dgm:bulletEnabled val="1"/>
        </dgm:presLayoutVars>
      </dgm:prSet>
      <dgm:spPr/>
    </dgm:pt>
    <dgm:pt modelId="{8BC317E1-3590-4F00-9EE0-10B555192D46}" type="pres">
      <dgm:prSet presAssocID="{3DF3E3FA-0C4C-40D4-9D23-F6CD29984C36}" presName="sibTrans" presStyleLbl="sibTrans1D1" presStyleIdx="1" presStyleCnt="5"/>
      <dgm:spPr/>
    </dgm:pt>
    <dgm:pt modelId="{EBF1B940-E307-4325-817E-DF4726EF3C90}" type="pres">
      <dgm:prSet presAssocID="{3DF3E3FA-0C4C-40D4-9D23-F6CD29984C36}" presName="connectorText" presStyleLbl="sibTrans1D1" presStyleIdx="1" presStyleCnt="5"/>
      <dgm:spPr/>
    </dgm:pt>
    <dgm:pt modelId="{290D353E-4961-4FA2-BDAA-EEA756A78E17}" type="pres">
      <dgm:prSet presAssocID="{B60488EA-0E29-48A1-80AC-BD385D29A3F7}" presName="node" presStyleLbl="node1" presStyleIdx="2" presStyleCnt="6">
        <dgm:presLayoutVars>
          <dgm:bulletEnabled val="1"/>
        </dgm:presLayoutVars>
      </dgm:prSet>
      <dgm:spPr/>
    </dgm:pt>
    <dgm:pt modelId="{DACE694A-C4A2-4C2B-B0AD-6ED555724ECF}" type="pres">
      <dgm:prSet presAssocID="{386913A4-8E1D-455A-8B8F-C3568FBC4EFF}" presName="sibTrans" presStyleLbl="sibTrans1D1" presStyleIdx="2" presStyleCnt="5"/>
      <dgm:spPr/>
    </dgm:pt>
    <dgm:pt modelId="{3C1D6DD8-CD35-4A2D-B925-3D18B3EACDB9}" type="pres">
      <dgm:prSet presAssocID="{386913A4-8E1D-455A-8B8F-C3568FBC4EFF}" presName="connectorText" presStyleLbl="sibTrans1D1" presStyleIdx="2" presStyleCnt="5"/>
      <dgm:spPr/>
    </dgm:pt>
    <dgm:pt modelId="{173EA8BB-D613-4C61-907C-12FA057CC227}" type="pres">
      <dgm:prSet presAssocID="{85291C9A-E2B9-4738-8BAA-6C627F8838CF}" presName="node" presStyleLbl="node1" presStyleIdx="3" presStyleCnt="6">
        <dgm:presLayoutVars>
          <dgm:bulletEnabled val="1"/>
        </dgm:presLayoutVars>
      </dgm:prSet>
      <dgm:spPr/>
    </dgm:pt>
    <dgm:pt modelId="{FFE3F342-00BD-42F1-8A59-0AE0C00D8654}" type="pres">
      <dgm:prSet presAssocID="{A12C4F84-E151-45A4-8101-46D3AFC268B9}" presName="sibTrans" presStyleLbl="sibTrans1D1" presStyleIdx="3" presStyleCnt="5"/>
      <dgm:spPr/>
    </dgm:pt>
    <dgm:pt modelId="{9258497C-1F38-46D3-8A19-7099D84A47C3}" type="pres">
      <dgm:prSet presAssocID="{A12C4F84-E151-45A4-8101-46D3AFC268B9}" presName="connectorText" presStyleLbl="sibTrans1D1" presStyleIdx="3" presStyleCnt="5"/>
      <dgm:spPr/>
    </dgm:pt>
    <dgm:pt modelId="{C5DB9B42-DE65-4CD5-9383-2DEAE35AD8E5}" type="pres">
      <dgm:prSet presAssocID="{0A63BCFA-2C75-4EB3-B7DA-23C43C28FE01}" presName="node" presStyleLbl="node1" presStyleIdx="4" presStyleCnt="6">
        <dgm:presLayoutVars>
          <dgm:bulletEnabled val="1"/>
        </dgm:presLayoutVars>
      </dgm:prSet>
      <dgm:spPr/>
    </dgm:pt>
    <dgm:pt modelId="{C950903F-ACF1-4F84-AE19-0A54CF3CA4AA}" type="pres">
      <dgm:prSet presAssocID="{CBBE669E-6357-49EF-AA07-8556FE5A1F67}" presName="sibTrans" presStyleLbl="sibTrans1D1" presStyleIdx="4" presStyleCnt="5"/>
      <dgm:spPr/>
    </dgm:pt>
    <dgm:pt modelId="{CD01F087-EC58-4181-9C7A-94E16E2187B9}" type="pres">
      <dgm:prSet presAssocID="{CBBE669E-6357-49EF-AA07-8556FE5A1F67}" presName="connectorText" presStyleLbl="sibTrans1D1" presStyleIdx="4" presStyleCnt="5"/>
      <dgm:spPr/>
    </dgm:pt>
    <dgm:pt modelId="{524A3A02-BB75-4DF9-A15F-C638F4F2CFCF}" type="pres">
      <dgm:prSet presAssocID="{3E46B1AB-7590-4863-81B8-A1BFB92C8FA0}" presName="node" presStyleLbl="node1" presStyleIdx="5" presStyleCnt="6">
        <dgm:presLayoutVars>
          <dgm:bulletEnabled val="1"/>
        </dgm:presLayoutVars>
      </dgm:prSet>
      <dgm:spPr/>
    </dgm:pt>
  </dgm:ptLst>
  <dgm:cxnLst>
    <dgm:cxn modelId="{4DF83F2E-4DC8-477C-AD59-A3644C8530B5}" srcId="{4179B643-09CB-4BC3-82DC-D457067720C7}" destId="{3E46B1AB-7590-4863-81B8-A1BFB92C8FA0}" srcOrd="5" destOrd="0" parTransId="{BDD4612B-840A-4582-93AE-672F5EAF04CD}" sibTransId="{7B324271-E302-4176-9249-7FC129B2806D}"/>
    <dgm:cxn modelId="{9186DB3C-5A77-4D31-A4A7-C333281947CD}" type="presOf" srcId="{386913A4-8E1D-455A-8B8F-C3568FBC4EFF}" destId="{3C1D6DD8-CD35-4A2D-B925-3D18B3EACDB9}" srcOrd="1" destOrd="0" presId="urn:microsoft.com/office/officeart/2016/7/layout/RepeatingBendingProcessNew"/>
    <dgm:cxn modelId="{59838B47-3676-4E28-91E2-E61C4D04A630}" srcId="{4179B643-09CB-4BC3-82DC-D457067720C7}" destId="{D5A3FA9F-836E-4313-9803-425615F8EE05}" srcOrd="0" destOrd="0" parTransId="{7C35CA14-1F5E-45CC-9BDE-F0BDA96207DF}" sibTransId="{D4105769-0FEC-4C18-9CA6-E3F043788D52}"/>
    <dgm:cxn modelId="{1C77FE4E-E4D1-4B18-9EE3-B3C5EA631736}" type="presOf" srcId="{CBBE669E-6357-49EF-AA07-8556FE5A1F67}" destId="{C950903F-ACF1-4F84-AE19-0A54CF3CA4AA}" srcOrd="0" destOrd="0" presId="urn:microsoft.com/office/officeart/2016/7/layout/RepeatingBendingProcessNew"/>
    <dgm:cxn modelId="{73688A73-452A-4FC5-BFFA-961875DDC389}" type="presOf" srcId="{B60488EA-0E29-48A1-80AC-BD385D29A3F7}" destId="{290D353E-4961-4FA2-BDAA-EEA756A78E17}" srcOrd="0" destOrd="0" presId="urn:microsoft.com/office/officeart/2016/7/layout/RepeatingBendingProcessNew"/>
    <dgm:cxn modelId="{65814C59-530C-47EF-99CB-D28ECA403530}" type="presOf" srcId="{78186789-1C29-40DD-97D5-5AF20B8AFC96}" destId="{ABDF611D-4B6F-46EC-87B4-AE88E09ABE56}" srcOrd="0" destOrd="0" presId="urn:microsoft.com/office/officeart/2016/7/layout/RepeatingBendingProcessNew"/>
    <dgm:cxn modelId="{59881B7E-4766-4EC4-9E66-FE7A7C170F21}" type="presOf" srcId="{D4105769-0FEC-4C18-9CA6-E3F043788D52}" destId="{08608188-3190-48AE-BCDF-C587C88248F3}" srcOrd="0" destOrd="0" presId="urn:microsoft.com/office/officeart/2016/7/layout/RepeatingBendingProcessNew"/>
    <dgm:cxn modelId="{A4075F88-CDDB-469E-AD36-907E26EE626F}" type="presOf" srcId="{3DF3E3FA-0C4C-40D4-9D23-F6CD29984C36}" destId="{EBF1B940-E307-4325-817E-DF4726EF3C90}" srcOrd="1" destOrd="0" presId="urn:microsoft.com/office/officeart/2016/7/layout/RepeatingBendingProcessNew"/>
    <dgm:cxn modelId="{E1CB6D8C-EA34-4497-BBF0-9A2FE705A30A}" srcId="{4179B643-09CB-4BC3-82DC-D457067720C7}" destId="{0A63BCFA-2C75-4EB3-B7DA-23C43C28FE01}" srcOrd="4" destOrd="0" parTransId="{D25DEEAD-0024-43E8-8EFB-C744B071B8B4}" sibTransId="{CBBE669E-6357-49EF-AA07-8556FE5A1F67}"/>
    <dgm:cxn modelId="{923E978C-AE68-4CB9-9144-97A57D479D46}" type="presOf" srcId="{A12C4F84-E151-45A4-8101-46D3AFC268B9}" destId="{FFE3F342-00BD-42F1-8A59-0AE0C00D8654}" srcOrd="0" destOrd="0" presId="urn:microsoft.com/office/officeart/2016/7/layout/RepeatingBendingProcessNew"/>
    <dgm:cxn modelId="{B3CA7992-5423-41CD-8597-66021179ED20}" srcId="{4179B643-09CB-4BC3-82DC-D457067720C7}" destId="{B60488EA-0E29-48A1-80AC-BD385D29A3F7}" srcOrd="2" destOrd="0" parTransId="{6CA7C9F5-675E-4885-9885-4F570C38BEA1}" sibTransId="{386913A4-8E1D-455A-8B8F-C3568FBC4EFF}"/>
    <dgm:cxn modelId="{D4B6FF95-1231-433E-B715-B0C2085FAEBA}" type="presOf" srcId="{85291C9A-E2B9-4738-8BAA-6C627F8838CF}" destId="{173EA8BB-D613-4C61-907C-12FA057CC227}" srcOrd="0" destOrd="0" presId="urn:microsoft.com/office/officeart/2016/7/layout/RepeatingBendingProcessNew"/>
    <dgm:cxn modelId="{8FD62796-F1B4-4BDA-BFB2-050508A744DE}" type="presOf" srcId="{CBBE669E-6357-49EF-AA07-8556FE5A1F67}" destId="{CD01F087-EC58-4181-9C7A-94E16E2187B9}" srcOrd="1" destOrd="0" presId="urn:microsoft.com/office/officeart/2016/7/layout/RepeatingBendingProcessNew"/>
    <dgm:cxn modelId="{4CB2B597-B623-4CB5-BA16-E47C72185B7A}" type="presOf" srcId="{386913A4-8E1D-455A-8B8F-C3568FBC4EFF}" destId="{DACE694A-C4A2-4C2B-B0AD-6ED555724ECF}" srcOrd="0" destOrd="0" presId="urn:microsoft.com/office/officeart/2016/7/layout/RepeatingBendingProcessNew"/>
    <dgm:cxn modelId="{94C3D09B-B729-438B-A66D-717F92107ED5}" type="presOf" srcId="{4179B643-09CB-4BC3-82DC-D457067720C7}" destId="{F30712E2-C286-4587-9FFC-FFD5209BECCA}" srcOrd="0" destOrd="0" presId="urn:microsoft.com/office/officeart/2016/7/layout/RepeatingBendingProcessNew"/>
    <dgm:cxn modelId="{3CB823AB-5F81-40B1-950B-6C13D7696F9C}" type="presOf" srcId="{3DF3E3FA-0C4C-40D4-9D23-F6CD29984C36}" destId="{8BC317E1-3590-4F00-9EE0-10B555192D46}" srcOrd="0" destOrd="0" presId="urn:microsoft.com/office/officeart/2016/7/layout/RepeatingBendingProcessNew"/>
    <dgm:cxn modelId="{4B2B95B5-2FB9-4A6D-8483-2F084C044249}" type="presOf" srcId="{A12C4F84-E151-45A4-8101-46D3AFC268B9}" destId="{9258497C-1F38-46D3-8A19-7099D84A47C3}" srcOrd="1" destOrd="0" presId="urn:microsoft.com/office/officeart/2016/7/layout/RepeatingBendingProcessNew"/>
    <dgm:cxn modelId="{02AE67B7-ED48-460B-9895-49F130196F5E}" type="presOf" srcId="{3E46B1AB-7590-4863-81B8-A1BFB92C8FA0}" destId="{524A3A02-BB75-4DF9-A15F-C638F4F2CFCF}" srcOrd="0" destOrd="0" presId="urn:microsoft.com/office/officeart/2016/7/layout/RepeatingBendingProcessNew"/>
    <dgm:cxn modelId="{378D69B9-DABF-402F-ACFC-8B3A6F82AE66}" type="presOf" srcId="{0A63BCFA-2C75-4EB3-B7DA-23C43C28FE01}" destId="{C5DB9B42-DE65-4CD5-9383-2DEAE35AD8E5}" srcOrd="0" destOrd="0" presId="urn:microsoft.com/office/officeart/2016/7/layout/RepeatingBendingProcessNew"/>
    <dgm:cxn modelId="{AB7DE9CF-D6A0-4DB3-A6F2-BDF3007DB6C1}" srcId="{4179B643-09CB-4BC3-82DC-D457067720C7}" destId="{85291C9A-E2B9-4738-8BAA-6C627F8838CF}" srcOrd="3" destOrd="0" parTransId="{DA97EA23-FEFE-4464-A4DA-BB839BBF1348}" sibTransId="{A12C4F84-E151-45A4-8101-46D3AFC268B9}"/>
    <dgm:cxn modelId="{22B532D6-2BB7-4551-BBA3-093C107B53D6}" type="presOf" srcId="{D5A3FA9F-836E-4313-9803-425615F8EE05}" destId="{CF9813F3-C44B-44A9-8EA1-9F7D85B00995}" srcOrd="0" destOrd="0" presId="urn:microsoft.com/office/officeart/2016/7/layout/RepeatingBendingProcessNew"/>
    <dgm:cxn modelId="{F60C2CDB-95D8-44F9-8C91-7D3748E52E7C}" type="presOf" srcId="{D4105769-0FEC-4C18-9CA6-E3F043788D52}" destId="{9F38BEA3-7A77-4F25-9D23-2E92BEB835E4}" srcOrd="1" destOrd="0" presId="urn:microsoft.com/office/officeart/2016/7/layout/RepeatingBendingProcessNew"/>
    <dgm:cxn modelId="{C67552FF-C38A-43F7-9018-7373E035B950}" srcId="{4179B643-09CB-4BC3-82DC-D457067720C7}" destId="{78186789-1C29-40DD-97D5-5AF20B8AFC96}" srcOrd="1" destOrd="0" parTransId="{95635AA4-8118-46CB-9323-D43BC545DDF3}" sibTransId="{3DF3E3FA-0C4C-40D4-9D23-F6CD29984C36}"/>
    <dgm:cxn modelId="{E57A461D-B647-4A42-89A4-45A4433831A0}" type="presParOf" srcId="{F30712E2-C286-4587-9FFC-FFD5209BECCA}" destId="{CF9813F3-C44B-44A9-8EA1-9F7D85B00995}" srcOrd="0" destOrd="0" presId="urn:microsoft.com/office/officeart/2016/7/layout/RepeatingBendingProcessNew"/>
    <dgm:cxn modelId="{B6275CB4-5140-4B46-AE3C-2F2E4C226FB4}" type="presParOf" srcId="{F30712E2-C286-4587-9FFC-FFD5209BECCA}" destId="{08608188-3190-48AE-BCDF-C587C88248F3}" srcOrd="1" destOrd="0" presId="urn:microsoft.com/office/officeart/2016/7/layout/RepeatingBendingProcessNew"/>
    <dgm:cxn modelId="{63340442-2BAA-4607-9FA7-FA54E951B21C}" type="presParOf" srcId="{08608188-3190-48AE-BCDF-C587C88248F3}" destId="{9F38BEA3-7A77-4F25-9D23-2E92BEB835E4}" srcOrd="0" destOrd="0" presId="urn:microsoft.com/office/officeart/2016/7/layout/RepeatingBendingProcessNew"/>
    <dgm:cxn modelId="{80CA765B-F16A-4B26-81A9-7B20244730B1}" type="presParOf" srcId="{F30712E2-C286-4587-9FFC-FFD5209BECCA}" destId="{ABDF611D-4B6F-46EC-87B4-AE88E09ABE56}" srcOrd="2" destOrd="0" presId="urn:microsoft.com/office/officeart/2016/7/layout/RepeatingBendingProcessNew"/>
    <dgm:cxn modelId="{30EE80FC-EC77-4372-A823-DDE3B41E75A5}" type="presParOf" srcId="{F30712E2-C286-4587-9FFC-FFD5209BECCA}" destId="{8BC317E1-3590-4F00-9EE0-10B555192D46}" srcOrd="3" destOrd="0" presId="urn:microsoft.com/office/officeart/2016/7/layout/RepeatingBendingProcessNew"/>
    <dgm:cxn modelId="{F7685A80-8890-4876-93C6-B5B63439A1FF}" type="presParOf" srcId="{8BC317E1-3590-4F00-9EE0-10B555192D46}" destId="{EBF1B940-E307-4325-817E-DF4726EF3C90}" srcOrd="0" destOrd="0" presId="urn:microsoft.com/office/officeart/2016/7/layout/RepeatingBendingProcessNew"/>
    <dgm:cxn modelId="{F2D4DDAA-A058-4B77-AFA0-98E5A703E50E}" type="presParOf" srcId="{F30712E2-C286-4587-9FFC-FFD5209BECCA}" destId="{290D353E-4961-4FA2-BDAA-EEA756A78E17}" srcOrd="4" destOrd="0" presId="urn:microsoft.com/office/officeart/2016/7/layout/RepeatingBendingProcessNew"/>
    <dgm:cxn modelId="{1BC75491-D17D-449D-ACC1-07F6926EEB60}" type="presParOf" srcId="{F30712E2-C286-4587-9FFC-FFD5209BECCA}" destId="{DACE694A-C4A2-4C2B-B0AD-6ED555724ECF}" srcOrd="5" destOrd="0" presId="urn:microsoft.com/office/officeart/2016/7/layout/RepeatingBendingProcessNew"/>
    <dgm:cxn modelId="{D907AAF6-3943-40D5-BFAF-025F7D2AF230}" type="presParOf" srcId="{DACE694A-C4A2-4C2B-B0AD-6ED555724ECF}" destId="{3C1D6DD8-CD35-4A2D-B925-3D18B3EACDB9}" srcOrd="0" destOrd="0" presId="urn:microsoft.com/office/officeart/2016/7/layout/RepeatingBendingProcessNew"/>
    <dgm:cxn modelId="{A6CBE72B-CC32-45B1-AC16-CEB45874A91B}" type="presParOf" srcId="{F30712E2-C286-4587-9FFC-FFD5209BECCA}" destId="{173EA8BB-D613-4C61-907C-12FA057CC227}" srcOrd="6" destOrd="0" presId="urn:microsoft.com/office/officeart/2016/7/layout/RepeatingBendingProcessNew"/>
    <dgm:cxn modelId="{2E542A50-D42E-4A13-9934-6BBA8DC3C314}" type="presParOf" srcId="{F30712E2-C286-4587-9FFC-FFD5209BECCA}" destId="{FFE3F342-00BD-42F1-8A59-0AE0C00D8654}" srcOrd="7" destOrd="0" presId="urn:microsoft.com/office/officeart/2016/7/layout/RepeatingBendingProcessNew"/>
    <dgm:cxn modelId="{4DFE9B8B-2D18-4B85-8D0A-FAD05CCCB4F9}" type="presParOf" srcId="{FFE3F342-00BD-42F1-8A59-0AE0C00D8654}" destId="{9258497C-1F38-46D3-8A19-7099D84A47C3}" srcOrd="0" destOrd="0" presId="urn:microsoft.com/office/officeart/2016/7/layout/RepeatingBendingProcessNew"/>
    <dgm:cxn modelId="{F2B736AE-8061-47F6-8EE0-F453B1C6AF73}" type="presParOf" srcId="{F30712E2-C286-4587-9FFC-FFD5209BECCA}" destId="{C5DB9B42-DE65-4CD5-9383-2DEAE35AD8E5}" srcOrd="8" destOrd="0" presId="urn:microsoft.com/office/officeart/2016/7/layout/RepeatingBendingProcessNew"/>
    <dgm:cxn modelId="{EE220B94-2861-44B2-A56E-F7B03F44DB36}" type="presParOf" srcId="{F30712E2-C286-4587-9FFC-FFD5209BECCA}" destId="{C950903F-ACF1-4F84-AE19-0A54CF3CA4AA}" srcOrd="9" destOrd="0" presId="urn:microsoft.com/office/officeart/2016/7/layout/RepeatingBendingProcessNew"/>
    <dgm:cxn modelId="{D8910B6B-9E15-4BBB-B6B2-2529BF2ED7EA}" type="presParOf" srcId="{C950903F-ACF1-4F84-AE19-0A54CF3CA4AA}" destId="{CD01F087-EC58-4181-9C7A-94E16E2187B9}" srcOrd="0" destOrd="0" presId="urn:microsoft.com/office/officeart/2016/7/layout/RepeatingBendingProcessNew"/>
    <dgm:cxn modelId="{C824F479-CD1B-4C17-AE1D-BE0A1AD00F4A}" type="presParOf" srcId="{F30712E2-C286-4587-9FFC-FFD5209BECCA}" destId="{524A3A02-BB75-4DF9-A15F-C638F4F2CFC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F1B71-6B05-4E8E-9771-19D6D9B0B23F}">
      <dsp:nvSpPr>
        <dsp:cNvPr id="0" name=""/>
        <dsp:cNvSpPr/>
      </dsp:nvSpPr>
      <dsp:spPr>
        <a:xfrm>
          <a:off x="1073586" y="3281"/>
          <a:ext cx="2710383" cy="16262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Java is a globally recognized, versatile programming language known for its reliability and platform independence</a:t>
          </a:r>
        </a:p>
      </dsp:txBody>
      <dsp:txXfrm>
        <a:off x="1073586" y="3281"/>
        <a:ext cx="2710383" cy="1626230"/>
      </dsp:txXfrm>
    </dsp:sp>
    <dsp:sp modelId="{89B13EE1-A2BA-4274-8629-DF457260F99E}">
      <dsp:nvSpPr>
        <dsp:cNvPr id="0" name=""/>
        <dsp:cNvSpPr/>
      </dsp:nvSpPr>
      <dsp:spPr>
        <a:xfrm>
          <a:off x="4055008" y="3281"/>
          <a:ext cx="2710383" cy="16262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Java provides robust features for designing interactive and dynamic GUIs</a:t>
          </a:r>
        </a:p>
      </dsp:txBody>
      <dsp:txXfrm>
        <a:off x="4055008" y="3281"/>
        <a:ext cx="2710383" cy="1626230"/>
      </dsp:txXfrm>
    </dsp:sp>
    <dsp:sp modelId="{E9070696-B9DC-4917-B9C8-19D77FB21669}">
      <dsp:nvSpPr>
        <dsp:cNvPr id="0" name=""/>
        <dsp:cNvSpPr/>
      </dsp:nvSpPr>
      <dsp:spPr>
        <a:xfrm>
          <a:off x="7036430" y="3281"/>
          <a:ext cx="2710383" cy="1626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Java simplifies handling file operations, such as reading, writing, and managing data efficiently</a:t>
          </a:r>
        </a:p>
      </dsp:txBody>
      <dsp:txXfrm>
        <a:off x="7036430" y="3281"/>
        <a:ext cx="2710383" cy="1626230"/>
      </dsp:txXfrm>
    </dsp:sp>
    <dsp:sp modelId="{ECC280D4-A2AF-4A7A-9DB1-D79E83E858E6}">
      <dsp:nvSpPr>
        <dsp:cNvPr id="0" name=""/>
        <dsp:cNvSpPr/>
      </dsp:nvSpPr>
      <dsp:spPr>
        <a:xfrm>
          <a:off x="1073586" y="1900550"/>
          <a:ext cx="2710383" cy="16262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Java seamlessly integrates with databases, making it a preferred choice for developing enterprise-level applications</a:t>
          </a:r>
        </a:p>
      </dsp:txBody>
      <dsp:txXfrm>
        <a:off x="1073586" y="1900550"/>
        <a:ext cx="2710383" cy="1626230"/>
      </dsp:txXfrm>
    </dsp:sp>
    <dsp:sp modelId="{6F22B5D5-2280-479D-A203-B1788EC9EE68}">
      <dsp:nvSpPr>
        <dsp:cNvPr id="0" name=""/>
        <dsp:cNvSpPr/>
      </dsp:nvSpPr>
      <dsp:spPr>
        <a:xfrm>
          <a:off x="4055008" y="1900550"/>
          <a:ext cx="2710383" cy="16262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Java’s extensive library support and community resources empower developers to create innovative solutions</a:t>
          </a:r>
        </a:p>
      </dsp:txBody>
      <dsp:txXfrm>
        <a:off x="4055008" y="1900550"/>
        <a:ext cx="2710383" cy="1626230"/>
      </dsp:txXfrm>
    </dsp:sp>
    <dsp:sp modelId="{2AA1E4D0-63AF-4C90-BFE3-B080527362CC}">
      <dsp:nvSpPr>
        <dsp:cNvPr id="0" name=""/>
        <dsp:cNvSpPr/>
      </dsp:nvSpPr>
      <dsp:spPr>
        <a:xfrm>
          <a:off x="7036430" y="1900550"/>
          <a:ext cx="2710383" cy="16262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Java excels in building secure, scalable, and performance-drive applications across multiple domains</a:t>
          </a:r>
        </a:p>
      </dsp:txBody>
      <dsp:txXfrm>
        <a:off x="7036430" y="1900550"/>
        <a:ext cx="2710383" cy="1626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08188-3190-48AE-BCDF-C587C88248F3}">
      <dsp:nvSpPr>
        <dsp:cNvPr id="0" name=""/>
        <dsp:cNvSpPr/>
      </dsp:nvSpPr>
      <dsp:spPr>
        <a:xfrm>
          <a:off x="2941645" y="63191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675048"/>
        <a:ext cx="25855" cy="5171"/>
      </dsp:txXfrm>
    </dsp:sp>
    <dsp:sp modelId="{CF9813F3-C44B-44A9-8EA1-9F7D85B00995}">
      <dsp:nvSpPr>
        <dsp:cNvPr id="0" name=""/>
        <dsp:cNvSpPr/>
      </dsp:nvSpPr>
      <dsp:spPr>
        <a:xfrm>
          <a:off x="695167" y="3151"/>
          <a:ext cx="2248277" cy="1348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well-planned design phase saves time and reduces rework</a:t>
          </a:r>
        </a:p>
      </dsp:txBody>
      <dsp:txXfrm>
        <a:off x="695167" y="3151"/>
        <a:ext cx="2248277" cy="1348966"/>
      </dsp:txXfrm>
    </dsp:sp>
    <dsp:sp modelId="{8BC317E1-3590-4F00-9EE0-10B555192D46}">
      <dsp:nvSpPr>
        <dsp:cNvPr id="0" name=""/>
        <dsp:cNvSpPr/>
      </dsp:nvSpPr>
      <dsp:spPr>
        <a:xfrm>
          <a:off x="1819306" y="1350317"/>
          <a:ext cx="2765380" cy="486503"/>
        </a:xfrm>
        <a:custGeom>
          <a:avLst/>
          <a:gdLst/>
          <a:ahLst/>
          <a:cxnLst/>
          <a:rect l="0" t="0" r="0" b="0"/>
          <a:pathLst>
            <a:path>
              <a:moveTo>
                <a:pt x="2765380" y="0"/>
              </a:moveTo>
              <a:lnTo>
                <a:pt x="2765380" y="260351"/>
              </a:lnTo>
              <a:lnTo>
                <a:pt x="0" y="260351"/>
              </a:lnTo>
              <a:lnTo>
                <a:pt x="0" y="48650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1664" y="1590983"/>
        <a:ext cx="140665" cy="5171"/>
      </dsp:txXfrm>
    </dsp:sp>
    <dsp:sp modelId="{ABDF611D-4B6F-46EC-87B4-AE88E09ABE56}">
      <dsp:nvSpPr>
        <dsp:cNvPr id="0" name=""/>
        <dsp:cNvSpPr/>
      </dsp:nvSpPr>
      <dsp:spPr>
        <a:xfrm>
          <a:off x="3460548" y="3151"/>
          <a:ext cx="2248277" cy="13489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Design documents allow clients to visualize the project</a:t>
          </a:r>
        </a:p>
      </dsp:txBody>
      <dsp:txXfrm>
        <a:off x="3460548" y="3151"/>
        <a:ext cx="2248277" cy="1348966"/>
      </dsp:txXfrm>
    </dsp:sp>
    <dsp:sp modelId="{DACE694A-C4A2-4C2B-B0AD-6ED555724ECF}">
      <dsp:nvSpPr>
        <dsp:cNvPr id="0" name=""/>
        <dsp:cNvSpPr/>
      </dsp:nvSpPr>
      <dsp:spPr>
        <a:xfrm>
          <a:off x="2941645" y="249798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2541118"/>
        <a:ext cx="25855" cy="5171"/>
      </dsp:txXfrm>
    </dsp:sp>
    <dsp:sp modelId="{290D353E-4961-4FA2-BDAA-EEA756A78E17}">
      <dsp:nvSpPr>
        <dsp:cNvPr id="0" name=""/>
        <dsp:cNvSpPr/>
      </dsp:nvSpPr>
      <dsp:spPr>
        <a:xfrm>
          <a:off x="695167" y="1869221"/>
          <a:ext cx="2248277" cy="134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Wireframe diagrams provide a clear development target</a:t>
          </a:r>
        </a:p>
      </dsp:txBody>
      <dsp:txXfrm>
        <a:off x="695167" y="1869221"/>
        <a:ext cx="2248277" cy="1348966"/>
      </dsp:txXfrm>
    </dsp:sp>
    <dsp:sp modelId="{FFE3F342-00BD-42F1-8A59-0AE0C00D8654}">
      <dsp:nvSpPr>
        <dsp:cNvPr id="0" name=""/>
        <dsp:cNvSpPr/>
      </dsp:nvSpPr>
      <dsp:spPr>
        <a:xfrm>
          <a:off x="1819306" y="3216387"/>
          <a:ext cx="2765380" cy="486503"/>
        </a:xfrm>
        <a:custGeom>
          <a:avLst/>
          <a:gdLst/>
          <a:ahLst/>
          <a:cxnLst/>
          <a:rect l="0" t="0" r="0" b="0"/>
          <a:pathLst>
            <a:path>
              <a:moveTo>
                <a:pt x="2765380" y="0"/>
              </a:moveTo>
              <a:lnTo>
                <a:pt x="2765380" y="260351"/>
              </a:lnTo>
              <a:lnTo>
                <a:pt x="0" y="260351"/>
              </a:lnTo>
              <a:lnTo>
                <a:pt x="0" y="48650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1664" y="3457054"/>
        <a:ext cx="140665" cy="5171"/>
      </dsp:txXfrm>
    </dsp:sp>
    <dsp:sp modelId="{173EA8BB-D613-4C61-907C-12FA057CC227}">
      <dsp:nvSpPr>
        <dsp:cNvPr id="0" name=""/>
        <dsp:cNvSpPr/>
      </dsp:nvSpPr>
      <dsp:spPr>
        <a:xfrm>
          <a:off x="3460548" y="1869221"/>
          <a:ext cx="2248277" cy="13489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UML Class diagrams outline the application’s structure</a:t>
          </a:r>
        </a:p>
      </dsp:txBody>
      <dsp:txXfrm>
        <a:off x="3460548" y="1869221"/>
        <a:ext cx="2248277" cy="1348966"/>
      </dsp:txXfrm>
    </dsp:sp>
    <dsp:sp modelId="{C950903F-ACF1-4F84-AE19-0A54CF3CA4AA}">
      <dsp:nvSpPr>
        <dsp:cNvPr id="0" name=""/>
        <dsp:cNvSpPr/>
      </dsp:nvSpPr>
      <dsp:spPr>
        <a:xfrm>
          <a:off x="2941645" y="436405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4407189"/>
        <a:ext cx="25855" cy="5171"/>
      </dsp:txXfrm>
    </dsp:sp>
    <dsp:sp modelId="{C5DB9B42-DE65-4CD5-9383-2DEAE35AD8E5}">
      <dsp:nvSpPr>
        <dsp:cNvPr id="0" name=""/>
        <dsp:cNvSpPr/>
      </dsp:nvSpPr>
      <dsp:spPr>
        <a:xfrm>
          <a:off x="695167" y="3735291"/>
          <a:ext cx="2248277" cy="13489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Simplifies communication between team members</a:t>
          </a:r>
        </a:p>
      </dsp:txBody>
      <dsp:txXfrm>
        <a:off x="695167" y="3735291"/>
        <a:ext cx="2248277" cy="1348966"/>
      </dsp:txXfrm>
    </dsp:sp>
    <dsp:sp modelId="{524A3A02-BB75-4DF9-A15F-C638F4F2CFCF}">
      <dsp:nvSpPr>
        <dsp:cNvPr id="0" name=""/>
        <dsp:cNvSpPr/>
      </dsp:nvSpPr>
      <dsp:spPr>
        <a:xfrm>
          <a:off x="3460548" y="3735291"/>
          <a:ext cx="2248277" cy="1348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Helps identify potential issues early in the process</a:t>
          </a:r>
        </a:p>
      </dsp:txBody>
      <dsp:txXfrm>
        <a:off x="3460548" y="3735291"/>
        <a:ext cx="2248277" cy="134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73D55F9-11A3-4523-8F38-6BA37933791A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50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041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4307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53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73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72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4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096C-64ED-4153-A483-5C02E44AD5C3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3F3CA-C7E3-432D-9282-18F13836509A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8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B424B-A3B8-853E-3010-25A30E10F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7577" t="36079" r="15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A53FC-4452-BDE6-CB3C-6E2FA452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CIS355A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C2FA9-5B0D-C4C9-FFE6-34DB1E90E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 sz="1700"/>
              <a:t>Cody Kyser</a:t>
            </a:r>
          </a:p>
          <a:p>
            <a:r>
              <a:rPr lang="en-US" sz="1700"/>
              <a:t>CIS355A</a:t>
            </a:r>
          </a:p>
        </p:txBody>
      </p:sp>
    </p:spTree>
    <p:extLst>
      <p:ext uri="{BB962C8B-B14F-4D97-AF65-F5344CB8AC3E}">
        <p14:creationId xmlns:p14="http://schemas.microsoft.com/office/powerpoint/2010/main" val="7727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3EB1-A341-F2F1-32B8-53CC67C8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09509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76F7-BF44-9F84-17F1-893573F14C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Dynamic Image Updates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Grass or Gravel options update lblPhoto with grass.jpg or gravel.jpg.</a:t>
            </a:r>
          </a:p>
          <a:p>
            <a:r>
              <a:rPr lang="en-US" b="1" dirty="0"/>
              <a:t>Application Control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Exit closes the application using System.exit(0). </a:t>
            </a:r>
          </a:p>
          <a:p>
            <a:pPr lvl="1"/>
            <a:r>
              <a:rPr lang="en-US" dirty="0"/>
              <a:t>Order Submission displays placeholder message for future order submission functionality.</a:t>
            </a:r>
          </a:p>
          <a:p>
            <a:r>
              <a:rPr lang="en-US" b="1" dirty="0"/>
              <a:t>Event-Driven Design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Enhances interactivity.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BFBE62-AAD2-2913-0FAE-98219DEC5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3990" y="2193925"/>
            <a:ext cx="5270419" cy="4024313"/>
          </a:xfrm>
        </p:spPr>
      </p:pic>
    </p:spTree>
    <p:extLst>
      <p:ext uri="{BB962C8B-B14F-4D97-AF65-F5344CB8AC3E}">
        <p14:creationId xmlns:p14="http://schemas.microsoft.com/office/powerpoint/2010/main" val="98744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8EE9-9016-7925-5FEF-7BA54112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Object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831CF-8E2A-61A1-F17B-A8622E6927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Customer List Tab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Displays customers stored in an object array and details for the selected customer.</a:t>
            </a:r>
          </a:p>
          <a:p>
            <a:r>
              <a:rPr lang="en-US" b="1" dirty="0"/>
              <a:t>Features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Load list populates the list from the array. </a:t>
            </a:r>
          </a:p>
          <a:p>
            <a:pPr lvl="1"/>
            <a:r>
              <a:rPr lang="en-US" dirty="0"/>
              <a:t>Delete customer removes a customer and updates the list dynamically.</a:t>
            </a:r>
          </a:p>
          <a:p>
            <a:r>
              <a:rPr lang="en-US" b="1" dirty="0"/>
              <a:t>Integration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Builds on prior work by storing user inputs (name, address, dimensions)  as object in the array.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9D1E6F1-7E89-A7AB-0D2E-A94D870C5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54619"/>
            <a:ext cx="5334000" cy="3502925"/>
          </a:xfrm>
        </p:spPr>
      </p:pic>
    </p:spTree>
    <p:extLst>
      <p:ext uri="{BB962C8B-B14F-4D97-AF65-F5344CB8AC3E}">
        <p14:creationId xmlns:p14="http://schemas.microsoft.com/office/powerpoint/2010/main" val="2764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CF05-ACA0-14F5-1EF1-190AC05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608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5F7F-F3C3-3FF7-DF2D-603E8C110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Input Validation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Checks user inputs from text fields and radio buttons before processing.</a:t>
            </a:r>
          </a:p>
          <a:p>
            <a:r>
              <a:rPr lang="en-US" b="1" dirty="0"/>
              <a:t>Validation Steps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Displays error messages and prompts user for inputs.</a:t>
            </a:r>
          </a:p>
          <a:p>
            <a:r>
              <a:rPr lang="en-US" b="1" dirty="0"/>
              <a:t>Error Handling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Uses JOptionPane to display specific error messages for incomplete or incorrect inputs, highlighting invalid fields.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0A0A4A-F4E7-F40D-08F1-A0E7E549E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4692" y="2193925"/>
            <a:ext cx="4589015" cy="4024313"/>
          </a:xfrm>
        </p:spPr>
      </p:pic>
    </p:spTree>
    <p:extLst>
      <p:ext uri="{BB962C8B-B14F-4D97-AF65-F5344CB8AC3E}">
        <p14:creationId xmlns:p14="http://schemas.microsoft.com/office/powerpoint/2010/main" val="187156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2FCA-5068-2CCB-1087-AFEA2A2D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8653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FILE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6C4F-A1D0-8D6F-4D63-4240749BB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8"/>
            <a:ext cx="5334000" cy="44897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Utilize File I/O to save and load customer data for persistent storage.</a:t>
            </a:r>
          </a:p>
          <a:p>
            <a:r>
              <a:rPr lang="en-US" dirty="0"/>
              <a:t>File Format: </a:t>
            </a:r>
          </a:p>
          <a:p>
            <a:pPr lvl="1"/>
            <a:r>
              <a:rPr lang="en-US" dirty="0"/>
              <a:t>Data is stored in a .txt file in a structured format using delimiters (#) to separate fields.</a:t>
            </a:r>
          </a:p>
          <a:p>
            <a:r>
              <a:rPr lang="en-US" dirty="0"/>
              <a:t>Functionality: </a:t>
            </a:r>
          </a:p>
          <a:p>
            <a:pPr lvl="1"/>
            <a:r>
              <a:rPr lang="en-US" dirty="0"/>
              <a:t>Saves customer information in the order of creation. </a:t>
            </a:r>
          </a:p>
          <a:p>
            <a:pPr lvl="1"/>
            <a:r>
              <a:rPr lang="en-US" dirty="0"/>
              <a:t>Reads the file to populate the customer list.</a:t>
            </a:r>
          </a:p>
          <a:p>
            <a:r>
              <a:rPr lang="en-US" dirty="0"/>
              <a:t>Key Features: </a:t>
            </a:r>
          </a:p>
          <a:p>
            <a:pPr lvl="1"/>
            <a:r>
              <a:rPr lang="en-US" dirty="0"/>
              <a:t>Enables persistent storage for future use. </a:t>
            </a:r>
          </a:p>
          <a:p>
            <a:pPr lvl="1"/>
            <a:r>
              <a:rPr lang="en-US" dirty="0"/>
              <a:t>Simplifies data retrieval and management within the application.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9F3640-91B1-6B12-32E5-974170FD5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3376234"/>
            <a:ext cx="5915001" cy="2126352"/>
          </a:xfrm>
        </p:spPr>
      </p:pic>
    </p:spTree>
    <p:extLst>
      <p:ext uri="{BB962C8B-B14F-4D97-AF65-F5344CB8AC3E}">
        <p14:creationId xmlns:p14="http://schemas.microsoft.com/office/powerpoint/2010/main" val="341667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5F16-D4AA-8D75-900E-FEE815B3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8D182-DEBD-DD94-5A1B-AF6B260626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Submit Order </a:t>
            </a:r>
            <a:r>
              <a:rPr lang="en-US" dirty="0"/>
              <a:t>( submitOrder):</a:t>
            </a:r>
          </a:p>
          <a:p>
            <a:pPr lvl="1"/>
            <a:r>
              <a:rPr lang="en-US" dirty="0"/>
              <a:t>Collects user inputs, creates a Customer object, and adds it to the list. </a:t>
            </a:r>
          </a:p>
          <a:p>
            <a:pPr lvl="1"/>
            <a:r>
              <a:rPr lang="en-US" dirty="0"/>
              <a:t>Uses the DataIO class to save customer data to a file. </a:t>
            </a:r>
          </a:p>
          <a:p>
            <a:pPr lvl="1"/>
            <a:r>
              <a:rPr lang="en-US" dirty="0"/>
              <a:t>Clears current input fields for the next customer.</a:t>
            </a:r>
          </a:p>
          <a:p>
            <a:r>
              <a:rPr lang="en-US" b="1" dirty="0"/>
              <a:t>Load Customer </a:t>
            </a:r>
            <a:r>
              <a:rPr lang="en-US" dirty="0"/>
              <a:t>( loadCustomer ):</a:t>
            </a:r>
          </a:p>
          <a:p>
            <a:pPr lvl="1"/>
            <a:r>
              <a:rPr lang="en-US" dirty="0"/>
              <a:t>Retrieves customer data from file and displays it into the GUI.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C372BE-3F66-2F32-FC5B-3361A5876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637" y="2193925"/>
            <a:ext cx="4501126" cy="4024313"/>
          </a:xfrm>
        </p:spPr>
      </p:pic>
    </p:spTree>
    <p:extLst>
      <p:ext uri="{BB962C8B-B14F-4D97-AF65-F5344CB8AC3E}">
        <p14:creationId xmlns:p14="http://schemas.microsoft.com/office/powerpoint/2010/main" val="304874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1B06-01DC-77AF-BBCE-C38056FD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72349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Database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3E21E-20AC-FBBD-3393-0B5CB35CF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2194557"/>
            <a:ext cx="5334000" cy="40241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Purpose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Store customer details in the landscape table within the cis355a MySQL database.</a:t>
            </a:r>
          </a:p>
          <a:p>
            <a:r>
              <a:rPr lang="en-US" b="1" dirty="0"/>
              <a:t>Operations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Data is saved using parameterized INSERT queries.</a:t>
            </a:r>
          </a:p>
          <a:p>
            <a:pPr lvl="1"/>
            <a:r>
              <a:rPr lang="en-US" dirty="0"/>
              <a:t>Verified with SELECT queries in SQL Workbench.</a:t>
            </a:r>
          </a:p>
          <a:p>
            <a:r>
              <a:rPr lang="en-US" b="1" dirty="0"/>
              <a:t>Key Features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Persistent, structured storage for customer data.</a:t>
            </a:r>
          </a:p>
          <a:p>
            <a:pPr lvl="1"/>
            <a:r>
              <a:rPr lang="en-US" dirty="0"/>
              <a:t>Easily retrievable for updates or reposting.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FF2121-03BF-BC94-C8D0-9F10AC7A8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0797" y="2762299"/>
            <a:ext cx="6384978" cy="2888640"/>
          </a:xfrm>
        </p:spPr>
      </p:pic>
    </p:spTree>
    <p:extLst>
      <p:ext uri="{BB962C8B-B14F-4D97-AF65-F5344CB8AC3E}">
        <p14:creationId xmlns:p14="http://schemas.microsoft.com/office/powerpoint/2010/main" val="43213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DB0-91BE-2915-D44A-DDDD1EEF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B06A-1A25-95FA-FE41-485BF23611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Database Connection</a:t>
            </a:r>
            <a:r>
              <a:rPr lang="en-US" dirty="0"/>
              <a:t>: ( cis355a )</a:t>
            </a:r>
          </a:p>
          <a:p>
            <a:pPr lvl="1"/>
            <a:r>
              <a:rPr lang="en-US" dirty="0"/>
              <a:t>Uses MySQL JDBC Driver to connect to a local database.</a:t>
            </a:r>
          </a:p>
          <a:p>
            <a:pPr lvl="1"/>
            <a:r>
              <a:rPr lang="en-US" dirty="0"/>
              <a:t>Connection details include database name, username, password, and connection string.</a:t>
            </a:r>
          </a:p>
          <a:p>
            <a:r>
              <a:rPr lang="en-US" b="1" dirty="0"/>
              <a:t>Key Method</a:t>
            </a:r>
            <a:r>
              <a:rPr lang="en-US" dirty="0"/>
              <a:t>: ( add(Customer cust):</a:t>
            </a:r>
          </a:p>
          <a:p>
            <a:pPr lvl="1"/>
            <a:r>
              <a:rPr lang="en-US" dirty="0"/>
              <a:t>Driver setup loads driver with Class.forName.</a:t>
            </a:r>
          </a:p>
          <a:p>
            <a:pPr lvl="1"/>
            <a:r>
              <a:rPr lang="en-US" dirty="0"/>
              <a:t>Establishes a connection using DriverManager.getConnection.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F4EE15F-0C6B-9890-E268-619D95E68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0947" y="1776333"/>
            <a:ext cx="4334277" cy="4670505"/>
          </a:xfrm>
        </p:spPr>
      </p:pic>
    </p:spTree>
    <p:extLst>
      <p:ext uri="{BB962C8B-B14F-4D97-AF65-F5344CB8AC3E}">
        <p14:creationId xmlns:p14="http://schemas.microsoft.com/office/powerpoint/2010/main" val="274335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08BBD0-F4E9-E065-C103-C61C33E1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5BD3D-5E28-788F-E994-3C3C2C1B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3984"/>
          </a:xfrm>
        </p:spPr>
        <p:txBody>
          <a:bodyPr>
            <a:normAutofit fontScale="92500"/>
          </a:bodyPr>
          <a:lstStyle/>
          <a:p>
            <a:r>
              <a:rPr lang="en-US" dirty="0"/>
              <a:t>Code is Case Sensitive: </a:t>
            </a:r>
          </a:p>
          <a:p>
            <a:pPr lvl="1"/>
            <a:r>
              <a:rPr lang="en-US" dirty="0"/>
              <a:t>Small typos in variable names or commands caused issues during implementation.</a:t>
            </a:r>
          </a:p>
          <a:p>
            <a:r>
              <a:rPr lang="en-US" dirty="0"/>
              <a:t>Debugging Errors: </a:t>
            </a:r>
          </a:p>
          <a:p>
            <a:pPr lvl="1"/>
            <a:r>
              <a:rPr lang="en-US" dirty="0"/>
              <a:t>Some bugs required advanced debugging techniques and careful analysis to resolve.</a:t>
            </a:r>
          </a:p>
          <a:p>
            <a:r>
              <a:rPr lang="en-US" dirty="0"/>
              <a:t>Alignment and Layout: </a:t>
            </a:r>
          </a:p>
          <a:p>
            <a:pPr lvl="1"/>
            <a:r>
              <a:rPr lang="en-US" dirty="0"/>
              <a:t>GUI alignment issues need trial and error for a polished appearance.</a:t>
            </a:r>
          </a:p>
          <a:p>
            <a:r>
              <a:rPr lang="en-US" dirty="0"/>
              <a:t>Database Connectivity: </a:t>
            </a:r>
          </a:p>
          <a:p>
            <a:pPr lvl="1"/>
            <a:r>
              <a:rPr lang="en-US" dirty="0"/>
              <a:t>Establishing a stable connection and handling exceptions for database operations.</a:t>
            </a:r>
          </a:p>
          <a:p>
            <a:r>
              <a:rPr lang="en-US" dirty="0"/>
              <a:t>Input Validation: </a:t>
            </a:r>
          </a:p>
          <a:p>
            <a:pPr lvl="1"/>
            <a:r>
              <a:rPr lang="en-US" dirty="0"/>
              <a:t>Ensuring proper error handling for invalid or incomplete user inputs required additional logic.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295F-AC68-4D7E-96A0-779A400D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90053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EA63-5497-49A2-16E3-51FE1D9B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2537"/>
            <a:ext cx="10820400" cy="46542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Designing GUI Applications: </a:t>
            </a:r>
          </a:p>
          <a:p>
            <a:pPr lvl="1"/>
            <a:r>
              <a:rPr lang="en-US" dirty="0"/>
              <a:t>Developed user-friendly graphical interfaces in Java using Swing.</a:t>
            </a:r>
          </a:p>
          <a:p>
            <a:r>
              <a:rPr lang="en-US" dirty="0"/>
              <a:t>Class Design with UML: </a:t>
            </a:r>
          </a:p>
          <a:p>
            <a:pPr lvl="1"/>
            <a:r>
              <a:rPr lang="en-US" dirty="0"/>
              <a:t>Learned to design and structure classes with UML diagrams for better modularity and scalability.</a:t>
            </a:r>
          </a:p>
          <a:p>
            <a:r>
              <a:rPr lang="en-US" dirty="0"/>
              <a:t>Three-Tier Development: </a:t>
            </a:r>
          </a:p>
          <a:p>
            <a:pPr lvl="1"/>
            <a:r>
              <a:rPr lang="en-US" dirty="0"/>
              <a:t>Applied the three-tier architecture to separate the presentation, business logic, and data layers effectively.</a:t>
            </a:r>
          </a:p>
          <a:p>
            <a:r>
              <a:rPr lang="en-US" dirty="0"/>
              <a:t>Proficiency in Java Syntax: </a:t>
            </a:r>
          </a:p>
          <a:p>
            <a:pPr lvl="1"/>
            <a:r>
              <a:rPr lang="en-US" dirty="0"/>
              <a:t>Strengthened understanding of Java syntax and object-oriented programming principles.</a:t>
            </a:r>
          </a:p>
          <a:p>
            <a:r>
              <a:rPr lang="en-US" dirty="0"/>
              <a:t>Advanced Debugging Techniques: </a:t>
            </a:r>
          </a:p>
          <a:p>
            <a:pPr lvl="1"/>
            <a:r>
              <a:rPr lang="en-US" dirty="0"/>
              <a:t>Enhanced problem-solving skills by debugging complex issues in the application.</a:t>
            </a:r>
          </a:p>
          <a:p>
            <a:r>
              <a:rPr lang="en-US" dirty="0"/>
              <a:t>File and Database Integration: </a:t>
            </a:r>
          </a:p>
          <a:p>
            <a:pPr lvl="1"/>
            <a:r>
              <a:rPr lang="en-US" dirty="0"/>
              <a:t>Gained experience with File I/O and database connectivity to manage persistent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BF39-7099-1F75-90C6-DBBF373E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296D-509E-B834-5C7E-6C40B712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9011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Takeaways: </a:t>
            </a:r>
          </a:p>
          <a:p>
            <a:pPr lvl="1"/>
            <a:r>
              <a:rPr lang="en-US" dirty="0"/>
              <a:t>Developed a comprehensive Java application integrating GUI, object-oriented programming, and database connectivity. </a:t>
            </a:r>
          </a:p>
          <a:p>
            <a:pPr lvl="1"/>
            <a:r>
              <a:rPr lang="en-US" dirty="0"/>
              <a:t>Strengthened problem-solving and debugging skills through hands-on project challenges. </a:t>
            </a:r>
          </a:p>
          <a:p>
            <a:pPr lvl="1"/>
            <a:r>
              <a:rPr lang="en-US" dirty="0"/>
              <a:t>Applied concepts like three-tier architecture, UML design, and input validation in a real-world context.</a:t>
            </a:r>
          </a:p>
          <a:p>
            <a:r>
              <a:rPr lang="en-US" dirty="0"/>
              <a:t>Skills Acquired: </a:t>
            </a:r>
          </a:p>
          <a:p>
            <a:pPr lvl="1"/>
            <a:r>
              <a:rPr lang="en-US" dirty="0"/>
              <a:t>Gained proficiency in designing user interfaces, managing data storage, and implementing event-driven programming. </a:t>
            </a:r>
          </a:p>
          <a:p>
            <a:pPr lvl="1"/>
            <a:r>
              <a:rPr lang="en-US" dirty="0"/>
              <a:t>Learned to handle File I/O and database integration effectively.</a:t>
            </a:r>
          </a:p>
          <a:p>
            <a:r>
              <a:rPr lang="en-US" dirty="0"/>
              <a:t>Future Applications: </a:t>
            </a:r>
          </a:p>
          <a:p>
            <a:pPr lvl="1"/>
            <a:r>
              <a:rPr lang="en-US" dirty="0"/>
              <a:t>These skills lay a strong foundation for developing scalable, professional software solutions. </a:t>
            </a:r>
          </a:p>
          <a:p>
            <a:pPr lvl="1"/>
            <a:r>
              <a:rPr lang="en-US" dirty="0"/>
              <a:t>Prepared to tackle more complex programming projects and enhance career readiness in software development.</a:t>
            </a:r>
          </a:p>
        </p:txBody>
      </p:sp>
    </p:spTree>
    <p:extLst>
      <p:ext uri="{BB962C8B-B14F-4D97-AF65-F5344CB8AC3E}">
        <p14:creationId xmlns:p14="http://schemas.microsoft.com/office/powerpoint/2010/main" val="54221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E3B4-6710-261E-C653-6E886FC9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13EDB9-C235-7173-567F-AB1824661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428197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21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32BA3-4576-EFFA-1C19-B5327BEF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Design phase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563F724-C9B3-C902-17A5-72CE07635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47977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76A66-17FF-7645-5ECF-41CE83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Wireframe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01634-EBC2-BA6A-9194-FD9222E3C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94560"/>
            <a:ext cx="3306742" cy="40241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GUI Structure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The visual framework for user interaction.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Components Selection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Identification of buttons, textfields, dropdowns, and other interface elements.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Screen Layout Design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The arrangement of elements to ensure a user-friendly flow.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Navigation Flow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Defines how users move between screens and access features.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Visual Consistency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Ensures uniform styling and alignment across all screens.</a:t>
            </a:r>
          </a:p>
        </p:txBody>
      </p:sp>
      <p:sp useBgFill="1">
        <p:nvSpPr>
          <p:cNvPr id="18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58BA55-3AB7-3F07-C6C1-37D8180389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5339" y="1798968"/>
            <a:ext cx="6127287" cy="36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7DF1F-6553-D62E-9D1B-3168372F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UML Class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2886-B450-D498-DD5D-646400D20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778" y="2205823"/>
            <a:ext cx="5816600" cy="38878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b="1" dirty="0"/>
              <a:t>Defining Core Classes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Identifying and designing the main classes that will form the building blocks of the application.</a:t>
            </a:r>
          </a:p>
          <a:p>
            <a:r>
              <a:rPr lang="en-US" sz="1500" b="1" dirty="0"/>
              <a:t>Object Relationships and Structures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Mapping the relationships and interactions between objects for clarity and efficiency.</a:t>
            </a:r>
          </a:p>
          <a:p>
            <a:r>
              <a:rPr lang="en-US" sz="1500" b="1" dirty="0"/>
              <a:t>Establishing the Application Framework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Outlining the overall architecture to ensure scalability and maintainability.</a:t>
            </a:r>
          </a:p>
          <a:p>
            <a:r>
              <a:rPr lang="en-US" sz="1500" b="1" dirty="0"/>
              <a:t>Attributes and Methods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Specifying the properties and functionalities of each class to fulfill project requirements.</a:t>
            </a:r>
          </a:p>
          <a:p>
            <a:r>
              <a:rPr lang="en-US" sz="1500" b="1" dirty="0"/>
              <a:t>Inheritance and Polymorphism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Utilizing object-oriented principles to promote code reuse and flexibility.</a:t>
            </a:r>
          </a:p>
          <a:p>
            <a:endParaRPr lang="en-US" sz="15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94DAB-3B4C-E11F-5BE9-25B8F3C2B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081306"/>
            <a:ext cx="5966222" cy="21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398C23-1383-7A75-2B27-97BB6000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Simple gui application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68BF6-6C0C-7E75-4315-7D8C6A9B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Initial Steps in GUI Development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Began with creating a basic graphical user interface (GUI) application to understand foundational concepts.</a:t>
            </a:r>
          </a:p>
          <a:p>
            <a:r>
              <a:rPr lang="en-US" b="1" dirty="0"/>
              <a:t>Added Interactive Elements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Implemented labels, textfields, and other essential components to enhance user interaction.</a:t>
            </a:r>
          </a:p>
          <a:p>
            <a:r>
              <a:rPr lang="en-US" b="1" dirty="0"/>
              <a:t>Built the Main Application Frame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Designed and generated the framework to serve as the container for all GUI elements.</a:t>
            </a:r>
          </a:p>
          <a:p>
            <a:r>
              <a:rPr lang="en-US" b="1" dirty="0"/>
              <a:t>Optimized the Layout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Centered the application window to improve usability and professional appearance.</a:t>
            </a:r>
          </a:p>
          <a:p>
            <a:r>
              <a:rPr lang="en-US" b="1" dirty="0"/>
              <a:t>Explored Event Handling Basics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Introduced the functionality for user inputs by preparing the application to handle simple events.</a:t>
            </a:r>
          </a:p>
        </p:txBody>
      </p:sp>
    </p:spTree>
    <p:extLst>
      <p:ext uri="{BB962C8B-B14F-4D97-AF65-F5344CB8AC3E}">
        <p14:creationId xmlns:p14="http://schemas.microsoft.com/office/powerpoint/2010/main" val="390701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6718-CD5D-FC82-E7CF-AF857938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19237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Simple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ED40-2702-D75A-F09F-26F385010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12265"/>
            <a:ext cx="5334000" cy="4389119"/>
          </a:xfrm>
        </p:spPr>
        <p:txBody>
          <a:bodyPr>
            <a:normAutofit/>
          </a:bodyPr>
          <a:lstStyle/>
          <a:p>
            <a:r>
              <a:rPr lang="en-US" sz="1600" b="1" dirty="0"/>
              <a:t>Labels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/>
              <a:t>Used to display static text or instructions to guide the user on how to interact with the application.</a:t>
            </a:r>
          </a:p>
          <a:p>
            <a:r>
              <a:rPr lang="en-US" sz="1600" b="1" dirty="0"/>
              <a:t>Textfields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/>
              <a:t>Provided input fields for users to enter data or information as required by the application.</a:t>
            </a:r>
          </a:p>
          <a:p>
            <a:r>
              <a:rPr lang="en-US" sz="1600" b="1" dirty="0"/>
              <a:t>Buttons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/>
              <a:t>Included clickable elements to trigger specific actions or events.</a:t>
            </a:r>
          </a:p>
          <a:p>
            <a:r>
              <a:rPr lang="en-US" sz="1600" b="1" dirty="0"/>
              <a:t>Panels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/>
              <a:t>Added containers to organize and group related components for a cleaner layout.</a:t>
            </a:r>
          </a:p>
          <a:p>
            <a:r>
              <a:rPr lang="en-US" sz="1600" b="1" dirty="0"/>
              <a:t>Basic Event Handling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/>
              <a:t>Set up interactions for user inputs, such as responding to button clicks or data entry.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3688F3-8C4A-FC43-4DDB-8AA24875C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48168"/>
            <a:ext cx="5334000" cy="2915826"/>
          </a:xfrm>
        </p:spPr>
      </p:pic>
    </p:spTree>
    <p:extLst>
      <p:ext uri="{BB962C8B-B14F-4D97-AF65-F5344CB8AC3E}">
        <p14:creationId xmlns:p14="http://schemas.microsoft.com/office/powerpoint/2010/main" val="313916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2F3A-8526-E03B-781B-64A0134B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74608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7DFC-F9C8-3B45-1B17-F2E4B42BE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39113"/>
            <a:ext cx="5334000" cy="4690871"/>
          </a:xfrm>
        </p:spPr>
        <p:txBody>
          <a:bodyPr>
            <a:normAutofit fontScale="92500" lnSpcReduction="10000"/>
          </a:bodyPr>
          <a:lstStyle/>
          <a:p>
            <a:r>
              <a:rPr lang="en-US" sz="1500" b="1" dirty="0"/>
              <a:t>Modular Code Structure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Organized the program into reusable methods to enhance readability and maintainability.</a:t>
            </a:r>
          </a:p>
          <a:p>
            <a:r>
              <a:rPr lang="en-US" sz="1500" b="1" dirty="0"/>
              <a:t>Platform Independence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Leveraged Java’s “write once, run anywhere” capability to ensure the application works seamlessly across different systems.</a:t>
            </a:r>
          </a:p>
          <a:p>
            <a:r>
              <a:rPr lang="en-US" sz="1500" b="1" dirty="0"/>
              <a:t>User Input Handling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Captured user data through text fields to allow dynamic and interactive functionality.</a:t>
            </a:r>
          </a:p>
          <a:p>
            <a:r>
              <a:rPr lang="en-US" sz="1500" b="1" dirty="0"/>
              <a:t>Data Processing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Processed input data within the application to execute desired tasks or calculations.</a:t>
            </a:r>
          </a:p>
          <a:p>
            <a:r>
              <a:rPr lang="en-US" sz="1500" b="1" dirty="0"/>
              <a:t>Output Display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Showed the results or responses to user input directly on the GUI for a seamless user experience.</a:t>
            </a:r>
          </a:p>
          <a:p>
            <a:r>
              <a:rPr lang="en-US" sz="1500" b="1" dirty="0"/>
              <a:t>Error Handling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Added basic input validation to manage unexpected or invalid user input.</a:t>
            </a:r>
          </a:p>
          <a:p>
            <a:r>
              <a:rPr lang="en-US" sz="1500" b="1" dirty="0"/>
              <a:t>Event-Driven Programming</a:t>
            </a:r>
            <a:r>
              <a:rPr lang="en-US" sz="1500" dirty="0"/>
              <a:t>: </a:t>
            </a:r>
          </a:p>
          <a:p>
            <a:pPr lvl="1"/>
            <a:r>
              <a:rPr lang="en-US" sz="1300" dirty="0"/>
              <a:t>Enabled Gui components to trigger specific methods upon user interaction, such as button clicks or text field updates.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9CD098-8029-4FBE-29A5-31FA9022A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6170" y="2314097"/>
            <a:ext cx="4534619" cy="4024313"/>
          </a:xfrm>
        </p:spPr>
      </p:pic>
    </p:spTree>
    <p:extLst>
      <p:ext uri="{BB962C8B-B14F-4D97-AF65-F5344CB8AC3E}">
        <p14:creationId xmlns:p14="http://schemas.microsoft.com/office/powerpoint/2010/main" val="422044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CF0D-8793-07BC-26C7-52552617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608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Advanced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74C5-E58D-34B9-26ED-63C74A830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2410027"/>
            <a:ext cx="5334000" cy="359318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Enhanced Functionality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Interactive features to improve usability and user engagement.</a:t>
            </a:r>
          </a:p>
          <a:p>
            <a:r>
              <a:rPr lang="en-US" sz="2000" b="1" dirty="0"/>
              <a:t>Radio Buttons for Yard Selection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Allows users to choose between “Grass” or “Gravel” for yard type.</a:t>
            </a:r>
          </a:p>
          <a:p>
            <a:r>
              <a:rPr lang="en-US" sz="2000" b="1" dirty="0"/>
              <a:t>Dynamic Photo Display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User’s selection updates the displayed photo.</a:t>
            </a:r>
          </a:p>
          <a:p>
            <a:r>
              <a:rPr lang="en-US" sz="2000" b="1" dirty="0"/>
              <a:t>Integrated Cost Calculations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Cost per square foot updates based on the user’s selection.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2885CD-C864-224B-B588-60F93F58E1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625497"/>
            <a:ext cx="5334000" cy="3162247"/>
          </a:xfrm>
        </p:spPr>
      </p:pic>
    </p:spTree>
    <p:extLst>
      <p:ext uri="{BB962C8B-B14F-4D97-AF65-F5344CB8AC3E}">
        <p14:creationId xmlns:p14="http://schemas.microsoft.com/office/powerpoint/2010/main" val="419088750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254</TotalTime>
  <Words>1388</Words>
  <Application>Microsoft Office PowerPoint</Application>
  <PresentationFormat>Widescreen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CIS355A Final Project Presentation</vt:lpstr>
      <vt:lpstr>Introduction</vt:lpstr>
      <vt:lpstr>Design phase</vt:lpstr>
      <vt:lpstr>Wireframe diagram</vt:lpstr>
      <vt:lpstr>UML Class diagram</vt:lpstr>
      <vt:lpstr>Simple gui application</vt:lpstr>
      <vt:lpstr>Simple gui</vt:lpstr>
      <vt:lpstr>Event Code</vt:lpstr>
      <vt:lpstr>Advanced gui</vt:lpstr>
      <vt:lpstr>Event code</vt:lpstr>
      <vt:lpstr>Object arrays</vt:lpstr>
      <vt:lpstr>Event code</vt:lpstr>
      <vt:lpstr>FILE io</vt:lpstr>
      <vt:lpstr>Event code</vt:lpstr>
      <vt:lpstr>Database io</vt:lpstr>
      <vt:lpstr>Event Code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Kyser, Cody</dc:creator>
  <cp:lastModifiedBy>Kyser, Cody</cp:lastModifiedBy>
  <cp:revision>5</cp:revision>
  <dcterms:created xsi:type="dcterms:W3CDTF">2024-12-21T18:12:08Z</dcterms:created>
  <dcterms:modified xsi:type="dcterms:W3CDTF">2024-12-21T22:27:01Z</dcterms:modified>
</cp:coreProperties>
</file>